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oppins Bold" charset="1" panose="00000800000000000000"/>
      <p:regular r:id="rId26"/>
    </p:embeddedFont>
    <p:embeddedFont>
      <p:font typeface="Poppin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016159" y="7255285"/>
            <a:ext cx="3812473" cy="1044599"/>
            <a:chOff x="0" y="0"/>
            <a:chExt cx="1004108" cy="275121"/>
          </a:xfrm>
        </p:grpSpPr>
        <p:sp>
          <p:nvSpPr>
            <p:cNvPr name="Freeform 4" id="4"/>
            <p:cNvSpPr/>
            <p:nvPr/>
          </p:nvSpPr>
          <p:spPr>
            <a:xfrm flipH="false" flipV="false" rot="0">
              <a:off x="0" y="0"/>
              <a:ext cx="1004108" cy="275121"/>
            </a:xfrm>
            <a:custGeom>
              <a:avLst/>
              <a:gdLst/>
              <a:ahLst/>
              <a:cxnLst/>
              <a:rect r="r" b="b" t="t" l="l"/>
              <a:pathLst>
                <a:path h="275121" w="1004108">
                  <a:moveTo>
                    <a:pt x="103565" y="0"/>
                  </a:moveTo>
                  <a:lnTo>
                    <a:pt x="900543" y="0"/>
                  </a:lnTo>
                  <a:cubicBezTo>
                    <a:pt x="928011" y="0"/>
                    <a:pt x="954353" y="10911"/>
                    <a:pt x="973775" y="30333"/>
                  </a:cubicBezTo>
                  <a:cubicBezTo>
                    <a:pt x="993197" y="49756"/>
                    <a:pt x="1004108" y="76098"/>
                    <a:pt x="1004108" y="103565"/>
                  </a:cubicBezTo>
                  <a:lnTo>
                    <a:pt x="1004108" y="171556"/>
                  </a:lnTo>
                  <a:cubicBezTo>
                    <a:pt x="1004108" y="228753"/>
                    <a:pt x="957741" y="275121"/>
                    <a:pt x="900543" y="275121"/>
                  </a:cubicBezTo>
                  <a:lnTo>
                    <a:pt x="103565" y="275121"/>
                  </a:lnTo>
                  <a:cubicBezTo>
                    <a:pt x="76098" y="275121"/>
                    <a:pt x="49756" y="264209"/>
                    <a:pt x="30333" y="244787"/>
                  </a:cubicBezTo>
                  <a:cubicBezTo>
                    <a:pt x="10911" y="225365"/>
                    <a:pt x="0" y="199023"/>
                    <a:pt x="0" y="171556"/>
                  </a:cubicBezTo>
                  <a:lnTo>
                    <a:pt x="0" y="103565"/>
                  </a:lnTo>
                  <a:cubicBezTo>
                    <a:pt x="0" y="76098"/>
                    <a:pt x="10911" y="49756"/>
                    <a:pt x="30333" y="30333"/>
                  </a:cubicBezTo>
                  <a:cubicBezTo>
                    <a:pt x="49756" y="10911"/>
                    <a:pt x="76098" y="0"/>
                    <a:pt x="103565" y="0"/>
                  </a:cubicBezTo>
                  <a:close/>
                </a:path>
              </a:pathLst>
            </a:custGeom>
            <a:solidFill>
              <a:srgbClr val="FF00FC"/>
            </a:solidFill>
          </p:spPr>
        </p:sp>
        <p:sp>
          <p:nvSpPr>
            <p:cNvPr name="TextBox 5" id="5"/>
            <p:cNvSpPr txBox="true"/>
            <p:nvPr/>
          </p:nvSpPr>
          <p:spPr>
            <a:xfrm>
              <a:off x="0" y="-66675"/>
              <a:ext cx="1004108" cy="341796"/>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16333348" y="8447529"/>
            <a:ext cx="925952" cy="919347"/>
            <a:chOff x="0" y="0"/>
            <a:chExt cx="289003" cy="286941"/>
          </a:xfrm>
        </p:grpSpPr>
        <p:sp>
          <p:nvSpPr>
            <p:cNvPr name="Freeform 7" id="7"/>
            <p:cNvSpPr/>
            <p:nvPr/>
          </p:nvSpPr>
          <p:spPr>
            <a:xfrm flipH="false" flipV="false" rot="0">
              <a:off x="0" y="0"/>
              <a:ext cx="289003" cy="286941"/>
            </a:xfrm>
            <a:custGeom>
              <a:avLst/>
              <a:gdLst/>
              <a:ahLst/>
              <a:cxnLst/>
              <a:rect r="r" b="b" t="t" l="l"/>
              <a:pathLst>
                <a:path h="286941" w="289003">
                  <a:moveTo>
                    <a:pt x="143471" y="0"/>
                  </a:moveTo>
                  <a:lnTo>
                    <a:pt x="145532" y="0"/>
                  </a:lnTo>
                  <a:cubicBezTo>
                    <a:pt x="183583" y="0"/>
                    <a:pt x="220075" y="15116"/>
                    <a:pt x="246981" y="42022"/>
                  </a:cubicBezTo>
                  <a:cubicBezTo>
                    <a:pt x="273887" y="68928"/>
                    <a:pt x="289003" y="105420"/>
                    <a:pt x="289003" y="143471"/>
                  </a:cubicBezTo>
                  <a:lnTo>
                    <a:pt x="289003" y="143471"/>
                  </a:lnTo>
                  <a:cubicBezTo>
                    <a:pt x="289003" y="181521"/>
                    <a:pt x="273887" y="218014"/>
                    <a:pt x="246981" y="244920"/>
                  </a:cubicBezTo>
                  <a:cubicBezTo>
                    <a:pt x="220075" y="271826"/>
                    <a:pt x="183583" y="286941"/>
                    <a:pt x="145532" y="286941"/>
                  </a:cubicBezTo>
                  <a:lnTo>
                    <a:pt x="143471" y="286941"/>
                  </a:lnTo>
                  <a:cubicBezTo>
                    <a:pt x="105420" y="286941"/>
                    <a:pt x="68928" y="271826"/>
                    <a:pt x="42022" y="244920"/>
                  </a:cubicBezTo>
                  <a:cubicBezTo>
                    <a:pt x="15116" y="218014"/>
                    <a:pt x="0" y="181521"/>
                    <a:pt x="0" y="143471"/>
                  </a:cubicBezTo>
                  <a:lnTo>
                    <a:pt x="0" y="143471"/>
                  </a:lnTo>
                  <a:cubicBezTo>
                    <a:pt x="0" y="105420"/>
                    <a:pt x="15116" y="68928"/>
                    <a:pt x="42022" y="42022"/>
                  </a:cubicBezTo>
                  <a:cubicBezTo>
                    <a:pt x="68928" y="15116"/>
                    <a:pt x="105420" y="0"/>
                    <a:pt x="143471" y="0"/>
                  </a:cubicBezTo>
                  <a:close/>
                </a:path>
              </a:pathLst>
            </a:custGeom>
            <a:solidFill>
              <a:srgbClr val="FFFFFF"/>
            </a:solidFill>
          </p:spPr>
        </p:sp>
        <p:sp>
          <p:nvSpPr>
            <p:cNvPr name="TextBox 8" id="8"/>
            <p:cNvSpPr txBox="true"/>
            <p:nvPr/>
          </p:nvSpPr>
          <p:spPr>
            <a:xfrm>
              <a:off x="0" y="-38100"/>
              <a:ext cx="289003" cy="32504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16650402" y="8694263"/>
            <a:ext cx="315151" cy="425879"/>
          </a:xfrm>
          <a:custGeom>
            <a:avLst/>
            <a:gdLst/>
            <a:ahLst/>
            <a:cxnLst/>
            <a:rect r="r" b="b" t="t" l="l"/>
            <a:pathLst>
              <a:path h="425879" w="315151">
                <a:moveTo>
                  <a:pt x="0" y="0"/>
                </a:moveTo>
                <a:lnTo>
                  <a:pt x="315151" y="0"/>
                </a:lnTo>
                <a:lnTo>
                  <a:pt x="315151" y="425880"/>
                </a:lnTo>
                <a:lnTo>
                  <a:pt x="0" y="4258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032634" y="1885950"/>
            <a:ext cx="12222732" cy="3257550"/>
          </a:xfrm>
          <a:prstGeom prst="rect">
            <a:avLst/>
          </a:prstGeom>
        </p:spPr>
        <p:txBody>
          <a:bodyPr anchor="t" rtlCol="false" tIns="0" lIns="0" bIns="0" rIns="0">
            <a:spAutoFit/>
          </a:bodyPr>
          <a:lstStyle/>
          <a:p>
            <a:pPr algn="ctr">
              <a:lnSpc>
                <a:spcPts val="12480"/>
              </a:lnSpc>
            </a:pPr>
            <a:r>
              <a:rPr lang="en-US" b="true" sz="10400">
                <a:solidFill>
                  <a:srgbClr val="FFFFFF"/>
                </a:solidFill>
                <a:latin typeface="Poppins Bold"/>
                <a:ea typeface="Poppins Bold"/>
                <a:cs typeface="Poppins Bold"/>
                <a:sym typeface="Poppins Bold"/>
              </a:rPr>
              <a:t>LẬP TRÌNH WORLD WIDE WEB</a:t>
            </a:r>
          </a:p>
        </p:txBody>
      </p:sp>
      <p:sp>
        <p:nvSpPr>
          <p:cNvPr name="TextBox 11" id="11"/>
          <p:cNvSpPr txBox="true"/>
          <p:nvPr/>
        </p:nvSpPr>
        <p:spPr>
          <a:xfrm rot="0">
            <a:off x="2718186" y="5502685"/>
            <a:ext cx="12925424" cy="1304925"/>
          </a:xfrm>
          <a:prstGeom prst="rect">
            <a:avLst/>
          </a:prstGeom>
        </p:spPr>
        <p:txBody>
          <a:bodyPr anchor="t" rtlCol="false" tIns="0" lIns="0" bIns="0" rIns="0">
            <a:spAutoFit/>
          </a:bodyPr>
          <a:lstStyle/>
          <a:p>
            <a:pPr algn="ctr">
              <a:lnSpc>
                <a:spcPts val="9600"/>
              </a:lnSpc>
            </a:pPr>
            <a:r>
              <a:rPr lang="en-US" b="true" sz="8000">
                <a:solidFill>
                  <a:srgbClr val="65FFE8"/>
                </a:solidFill>
                <a:latin typeface="Poppins Bold"/>
                <a:ea typeface="Poppins Bold"/>
                <a:cs typeface="Poppins Bold"/>
                <a:sym typeface="Poppins Bold"/>
              </a:rPr>
              <a:t>GVHD: VÕ VĂN HẢI</a:t>
            </a:r>
          </a:p>
        </p:txBody>
      </p:sp>
      <p:sp>
        <p:nvSpPr>
          <p:cNvPr name="TextBox 12" id="12"/>
          <p:cNvSpPr txBox="true"/>
          <p:nvPr/>
        </p:nvSpPr>
        <p:spPr>
          <a:xfrm rot="0">
            <a:off x="9144000" y="965066"/>
            <a:ext cx="1662550" cy="403311"/>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Home</a:t>
            </a:r>
          </a:p>
        </p:txBody>
      </p:sp>
      <p:sp>
        <p:nvSpPr>
          <p:cNvPr name="TextBox 13" id="13"/>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4" id="14"/>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Content</a:t>
            </a:r>
          </a:p>
        </p:txBody>
      </p:sp>
      <p:sp>
        <p:nvSpPr>
          <p:cNvPr name="TextBox 15" id="15"/>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6" id="16"/>
          <p:cNvSpPr txBox="true"/>
          <p:nvPr/>
        </p:nvSpPr>
        <p:spPr>
          <a:xfrm rot="0">
            <a:off x="3307073" y="7577559"/>
            <a:ext cx="3230646" cy="381000"/>
          </a:xfrm>
          <a:prstGeom prst="rect">
            <a:avLst/>
          </a:prstGeom>
        </p:spPr>
        <p:txBody>
          <a:bodyPr anchor="t" rtlCol="false" tIns="0" lIns="0" bIns="0" rIns="0">
            <a:spAutoFit/>
          </a:bodyPr>
          <a:lstStyle/>
          <a:p>
            <a:pPr algn="ctr">
              <a:lnSpc>
                <a:spcPts val="2879"/>
              </a:lnSpc>
            </a:pPr>
            <a:r>
              <a:rPr lang="en-US" b="true" sz="2400">
                <a:solidFill>
                  <a:srgbClr val="FFFFFF"/>
                </a:solidFill>
                <a:latin typeface="Poppins Bold"/>
                <a:ea typeface="Poppins Bold"/>
                <a:cs typeface="Poppins Bold"/>
                <a:sym typeface="Poppins Bold"/>
              </a:rPr>
              <a:t>SVTH: AO CÔNG HIẾU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10048" y="2417631"/>
            <a:ext cx="12667905" cy="6840669"/>
          </a:xfrm>
          <a:custGeom>
            <a:avLst/>
            <a:gdLst/>
            <a:ahLst/>
            <a:cxnLst/>
            <a:rect r="r" b="b" t="t" l="l"/>
            <a:pathLst>
              <a:path h="6840669" w="12667905">
                <a:moveTo>
                  <a:pt x="0" y="0"/>
                </a:moveTo>
                <a:lnTo>
                  <a:pt x="12667904" y="0"/>
                </a:lnTo>
                <a:lnTo>
                  <a:pt x="12667904" y="6840669"/>
                </a:lnTo>
                <a:lnTo>
                  <a:pt x="0" y="6840669"/>
                </a:lnTo>
                <a:lnTo>
                  <a:pt x="0" y="0"/>
                </a:lnTo>
                <a:close/>
              </a:path>
            </a:pathLst>
          </a:custGeom>
          <a:blipFill>
            <a:blip r:embed="rId2"/>
            <a:stretch>
              <a:fillRect l="0" t="0" r="0" b="0"/>
            </a:stretch>
          </a:blipFill>
        </p:spPr>
      </p:sp>
      <p:sp>
        <p:nvSpPr>
          <p:cNvPr name="TextBox 3" id="3"/>
          <p:cNvSpPr txBox="true"/>
          <p:nvPr/>
        </p:nvSpPr>
        <p:spPr>
          <a:xfrm rot="0">
            <a:off x="4080898" y="299958"/>
            <a:ext cx="10126205" cy="2333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GIAO DIỆN CHI TIẾT CÔNG VIỆC VÀ ỨNG VIÊN PHÙ HỢP </a:t>
            </a:r>
          </a:p>
          <a:p>
            <a:pPr algn="ctr">
              <a:lnSpc>
                <a:spcPts val="60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730221" y="347583"/>
            <a:ext cx="11278452" cy="6104462"/>
          </a:xfrm>
          <a:custGeom>
            <a:avLst/>
            <a:gdLst/>
            <a:ahLst/>
            <a:cxnLst/>
            <a:rect r="r" b="b" t="t" l="l"/>
            <a:pathLst>
              <a:path h="6104462" w="11278452">
                <a:moveTo>
                  <a:pt x="0" y="0"/>
                </a:moveTo>
                <a:lnTo>
                  <a:pt x="11278452" y="0"/>
                </a:lnTo>
                <a:lnTo>
                  <a:pt x="11278452" y="6104462"/>
                </a:lnTo>
                <a:lnTo>
                  <a:pt x="0" y="6104462"/>
                </a:lnTo>
                <a:lnTo>
                  <a:pt x="0" y="0"/>
                </a:lnTo>
                <a:close/>
              </a:path>
            </a:pathLst>
          </a:custGeom>
          <a:blipFill>
            <a:blip r:embed="rId2"/>
            <a:stretch>
              <a:fillRect l="0" t="0" r="0" b="0"/>
            </a:stretch>
          </a:blipFill>
        </p:spPr>
      </p:sp>
      <p:sp>
        <p:nvSpPr>
          <p:cNvPr name="Freeform 3" id="3"/>
          <p:cNvSpPr/>
          <p:nvPr/>
        </p:nvSpPr>
        <p:spPr>
          <a:xfrm flipH="false" flipV="false" rot="0">
            <a:off x="6730221" y="3842339"/>
            <a:ext cx="11301259" cy="6130933"/>
          </a:xfrm>
          <a:custGeom>
            <a:avLst/>
            <a:gdLst/>
            <a:ahLst/>
            <a:cxnLst/>
            <a:rect r="r" b="b" t="t" l="l"/>
            <a:pathLst>
              <a:path h="6130933" w="11301259">
                <a:moveTo>
                  <a:pt x="0" y="0"/>
                </a:moveTo>
                <a:lnTo>
                  <a:pt x="11301259" y="0"/>
                </a:lnTo>
                <a:lnTo>
                  <a:pt x="11301259" y="6130933"/>
                </a:lnTo>
                <a:lnTo>
                  <a:pt x="0" y="6130933"/>
                </a:lnTo>
                <a:lnTo>
                  <a:pt x="0" y="0"/>
                </a:lnTo>
                <a:close/>
              </a:path>
            </a:pathLst>
          </a:custGeom>
          <a:blipFill>
            <a:blip r:embed="rId3"/>
            <a:stretch>
              <a:fillRect l="0" t="0" r="0" b="0"/>
            </a:stretch>
          </a:blipFill>
        </p:spPr>
      </p:sp>
      <p:sp>
        <p:nvSpPr>
          <p:cNvPr name="TextBox 4" id="4"/>
          <p:cNvSpPr txBox="true"/>
          <p:nvPr/>
        </p:nvSpPr>
        <p:spPr>
          <a:xfrm rot="0">
            <a:off x="737253" y="3188298"/>
            <a:ext cx="4904428" cy="3095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GIAO DIỆN THÊM KỸ NĂNG CẦN TUYỂN</a:t>
            </a:r>
          </a:p>
          <a:p>
            <a:pPr algn="ctr">
              <a:lnSpc>
                <a:spcPts val="60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076239" y="2035349"/>
            <a:ext cx="14135522" cy="7668521"/>
          </a:xfrm>
          <a:custGeom>
            <a:avLst/>
            <a:gdLst/>
            <a:ahLst/>
            <a:cxnLst/>
            <a:rect r="r" b="b" t="t" l="l"/>
            <a:pathLst>
              <a:path h="7668521" w="14135522">
                <a:moveTo>
                  <a:pt x="0" y="0"/>
                </a:moveTo>
                <a:lnTo>
                  <a:pt x="14135522" y="0"/>
                </a:lnTo>
                <a:lnTo>
                  <a:pt x="14135522" y="7668520"/>
                </a:lnTo>
                <a:lnTo>
                  <a:pt x="0" y="7668520"/>
                </a:lnTo>
                <a:lnTo>
                  <a:pt x="0" y="0"/>
                </a:lnTo>
                <a:close/>
              </a:path>
            </a:pathLst>
          </a:custGeom>
          <a:blipFill>
            <a:blip r:embed="rId2"/>
            <a:stretch>
              <a:fillRect l="0" t="0" r="0" b="0"/>
            </a:stretch>
          </a:blipFill>
        </p:spPr>
      </p:sp>
      <p:sp>
        <p:nvSpPr>
          <p:cNvPr name="TextBox 3" id="3"/>
          <p:cNvSpPr txBox="true"/>
          <p:nvPr/>
        </p:nvSpPr>
        <p:spPr>
          <a:xfrm rot="0">
            <a:off x="4080898" y="299958"/>
            <a:ext cx="10126205" cy="2333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GIAO DIỆN DANH SÁCH ỨNG VIÊN PHÙ HỢP</a:t>
            </a:r>
          </a:p>
          <a:p>
            <a:pPr algn="ctr">
              <a:lnSpc>
                <a:spcPts val="60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389597" y="2113655"/>
            <a:ext cx="13508805" cy="7345413"/>
          </a:xfrm>
          <a:custGeom>
            <a:avLst/>
            <a:gdLst/>
            <a:ahLst/>
            <a:cxnLst/>
            <a:rect r="r" b="b" t="t" l="l"/>
            <a:pathLst>
              <a:path h="7345413" w="13508805">
                <a:moveTo>
                  <a:pt x="0" y="0"/>
                </a:moveTo>
                <a:lnTo>
                  <a:pt x="13508806" y="0"/>
                </a:lnTo>
                <a:lnTo>
                  <a:pt x="13508806" y="7345413"/>
                </a:lnTo>
                <a:lnTo>
                  <a:pt x="0" y="7345413"/>
                </a:lnTo>
                <a:lnTo>
                  <a:pt x="0" y="0"/>
                </a:lnTo>
                <a:close/>
              </a:path>
            </a:pathLst>
          </a:custGeom>
          <a:blipFill>
            <a:blip r:embed="rId2"/>
            <a:stretch>
              <a:fillRect l="0" t="0" r="0" b="0"/>
            </a:stretch>
          </a:blipFill>
        </p:spPr>
      </p:sp>
      <p:sp>
        <p:nvSpPr>
          <p:cNvPr name="TextBox 3" id="3"/>
          <p:cNvSpPr txBox="true"/>
          <p:nvPr/>
        </p:nvSpPr>
        <p:spPr>
          <a:xfrm rot="0">
            <a:off x="4080898" y="285730"/>
            <a:ext cx="10126205" cy="2333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GỬI MAIL MỜI ỨNG TUYỂN ĐẾN ỨNG VIÊN</a:t>
            </a:r>
          </a:p>
          <a:p>
            <a:pPr algn="ctr">
              <a:lnSpc>
                <a:spcPts val="60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353253" y="249650"/>
            <a:ext cx="11301259" cy="6116806"/>
          </a:xfrm>
          <a:custGeom>
            <a:avLst/>
            <a:gdLst/>
            <a:ahLst/>
            <a:cxnLst/>
            <a:rect r="r" b="b" t="t" l="l"/>
            <a:pathLst>
              <a:path h="6116806" w="11301259">
                <a:moveTo>
                  <a:pt x="0" y="0"/>
                </a:moveTo>
                <a:lnTo>
                  <a:pt x="11301259" y="0"/>
                </a:lnTo>
                <a:lnTo>
                  <a:pt x="11301259" y="6116806"/>
                </a:lnTo>
                <a:lnTo>
                  <a:pt x="0" y="6116806"/>
                </a:lnTo>
                <a:lnTo>
                  <a:pt x="0" y="0"/>
                </a:lnTo>
                <a:close/>
              </a:path>
            </a:pathLst>
          </a:custGeom>
          <a:blipFill>
            <a:blip r:embed="rId2"/>
            <a:stretch>
              <a:fillRect l="0" t="0" r="0" b="0"/>
            </a:stretch>
          </a:blipFill>
        </p:spPr>
      </p:sp>
      <p:sp>
        <p:nvSpPr>
          <p:cNvPr name="Freeform 3" id="3"/>
          <p:cNvSpPr/>
          <p:nvPr/>
        </p:nvSpPr>
        <p:spPr>
          <a:xfrm flipH="false" flipV="false" rot="0">
            <a:off x="6353253" y="3714183"/>
            <a:ext cx="11301259" cy="6102680"/>
          </a:xfrm>
          <a:custGeom>
            <a:avLst/>
            <a:gdLst/>
            <a:ahLst/>
            <a:cxnLst/>
            <a:rect r="r" b="b" t="t" l="l"/>
            <a:pathLst>
              <a:path h="6102680" w="11301259">
                <a:moveTo>
                  <a:pt x="0" y="0"/>
                </a:moveTo>
                <a:lnTo>
                  <a:pt x="11301259" y="0"/>
                </a:lnTo>
                <a:lnTo>
                  <a:pt x="11301259" y="6102680"/>
                </a:lnTo>
                <a:lnTo>
                  <a:pt x="0" y="6102680"/>
                </a:lnTo>
                <a:lnTo>
                  <a:pt x="0" y="0"/>
                </a:lnTo>
                <a:close/>
              </a:path>
            </a:pathLst>
          </a:custGeom>
          <a:blipFill>
            <a:blip r:embed="rId3"/>
            <a:stretch>
              <a:fillRect l="0" t="0" r="0" b="0"/>
            </a:stretch>
          </a:blipFill>
        </p:spPr>
      </p:sp>
      <p:sp>
        <p:nvSpPr>
          <p:cNvPr name="TextBox 4" id="4"/>
          <p:cNvSpPr txBox="true"/>
          <p:nvPr/>
        </p:nvSpPr>
        <p:spPr>
          <a:xfrm rot="0">
            <a:off x="269883" y="3241378"/>
            <a:ext cx="5502016" cy="2809875"/>
          </a:xfrm>
          <a:prstGeom prst="rect">
            <a:avLst/>
          </a:prstGeom>
        </p:spPr>
        <p:txBody>
          <a:bodyPr anchor="t" rtlCol="false" tIns="0" lIns="0" bIns="0" rIns="0">
            <a:spAutoFit/>
          </a:bodyPr>
          <a:lstStyle/>
          <a:p>
            <a:pPr algn="ctr">
              <a:lnSpc>
                <a:spcPts val="7200"/>
              </a:lnSpc>
            </a:pPr>
            <a:r>
              <a:rPr lang="en-US" b="true" sz="6000">
                <a:solidFill>
                  <a:srgbClr val="FFFFFF"/>
                </a:solidFill>
                <a:latin typeface="Poppins Bold"/>
                <a:ea typeface="Poppins Bold"/>
                <a:cs typeface="Poppins Bold"/>
                <a:sym typeface="Poppins Bold"/>
              </a:rPr>
              <a:t>GIAO DIỆN LOGIN VỚI CANDIDATE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785702" y="2391338"/>
            <a:ext cx="12716595" cy="6866962"/>
          </a:xfrm>
          <a:custGeom>
            <a:avLst/>
            <a:gdLst/>
            <a:ahLst/>
            <a:cxnLst/>
            <a:rect r="r" b="b" t="t" l="l"/>
            <a:pathLst>
              <a:path h="6866962" w="12716595">
                <a:moveTo>
                  <a:pt x="0" y="0"/>
                </a:moveTo>
                <a:lnTo>
                  <a:pt x="12716596" y="0"/>
                </a:lnTo>
                <a:lnTo>
                  <a:pt x="12716596" y="6866962"/>
                </a:lnTo>
                <a:lnTo>
                  <a:pt x="0" y="6866962"/>
                </a:lnTo>
                <a:lnTo>
                  <a:pt x="0" y="0"/>
                </a:lnTo>
                <a:close/>
              </a:path>
            </a:pathLst>
          </a:custGeom>
          <a:blipFill>
            <a:blip r:embed="rId2"/>
            <a:stretch>
              <a:fillRect l="0" t="0" r="0" b="0"/>
            </a:stretch>
          </a:blipFill>
        </p:spPr>
      </p:sp>
      <p:sp>
        <p:nvSpPr>
          <p:cNvPr name="TextBox 3" id="3"/>
          <p:cNvSpPr txBox="true"/>
          <p:nvPr/>
        </p:nvSpPr>
        <p:spPr>
          <a:xfrm rot="0">
            <a:off x="4080898" y="285730"/>
            <a:ext cx="10126205" cy="2333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GIAO DIỆN XEM CHI TIẾT CÔNG VIỆC</a:t>
            </a:r>
          </a:p>
          <a:p>
            <a:pPr algn="ctr">
              <a:lnSpc>
                <a:spcPts val="60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893566" y="2376827"/>
            <a:ext cx="12500867" cy="6781720"/>
          </a:xfrm>
          <a:custGeom>
            <a:avLst/>
            <a:gdLst/>
            <a:ahLst/>
            <a:cxnLst/>
            <a:rect r="r" b="b" t="t" l="l"/>
            <a:pathLst>
              <a:path h="6781720" w="12500867">
                <a:moveTo>
                  <a:pt x="0" y="0"/>
                </a:moveTo>
                <a:lnTo>
                  <a:pt x="12500868" y="0"/>
                </a:lnTo>
                <a:lnTo>
                  <a:pt x="12500868" y="6781721"/>
                </a:lnTo>
                <a:lnTo>
                  <a:pt x="0" y="6781721"/>
                </a:lnTo>
                <a:lnTo>
                  <a:pt x="0" y="0"/>
                </a:lnTo>
                <a:close/>
              </a:path>
            </a:pathLst>
          </a:custGeom>
          <a:blipFill>
            <a:blip r:embed="rId2"/>
            <a:stretch>
              <a:fillRect l="0" t="0" r="0" b="0"/>
            </a:stretch>
          </a:blipFill>
        </p:spPr>
      </p:sp>
      <p:sp>
        <p:nvSpPr>
          <p:cNvPr name="TextBox 3" id="3"/>
          <p:cNvSpPr txBox="true"/>
          <p:nvPr/>
        </p:nvSpPr>
        <p:spPr>
          <a:xfrm rot="0">
            <a:off x="4080898" y="285730"/>
            <a:ext cx="10126205" cy="2333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GIAO DIỆN XEM KỸ NĂNG ĐANG CÓ</a:t>
            </a:r>
          </a:p>
          <a:p>
            <a:pPr algn="ctr">
              <a:lnSpc>
                <a:spcPts val="60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313666" y="2234443"/>
            <a:ext cx="13660667" cy="7376760"/>
          </a:xfrm>
          <a:custGeom>
            <a:avLst/>
            <a:gdLst/>
            <a:ahLst/>
            <a:cxnLst/>
            <a:rect r="r" b="b" t="t" l="l"/>
            <a:pathLst>
              <a:path h="7376760" w="13660667">
                <a:moveTo>
                  <a:pt x="0" y="0"/>
                </a:moveTo>
                <a:lnTo>
                  <a:pt x="13660668" y="0"/>
                </a:lnTo>
                <a:lnTo>
                  <a:pt x="13660668" y="7376760"/>
                </a:lnTo>
                <a:lnTo>
                  <a:pt x="0" y="7376760"/>
                </a:lnTo>
                <a:lnTo>
                  <a:pt x="0" y="0"/>
                </a:lnTo>
                <a:close/>
              </a:path>
            </a:pathLst>
          </a:custGeom>
          <a:blipFill>
            <a:blip r:embed="rId2"/>
            <a:stretch>
              <a:fillRect l="0" t="0" r="0" b="0"/>
            </a:stretch>
          </a:blipFill>
        </p:spPr>
      </p:sp>
      <p:sp>
        <p:nvSpPr>
          <p:cNvPr name="TextBox 3" id="3"/>
          <p:cNvSpPr txBox="true"/>
          <p:nvPr/>
        </p:nvSpPr>
        <p:spPr>
          <a:xfrm rot="0">
            <a:off x="4080898" y="285730"/>
            <a:ext cx="10126205" cy="2333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GIAO DIỆN ĐỀ XUẤT KĨ NĂNG CẦN CẢI THIỆN </a:t>
            </a:r>
          </a:p>
          <a:p>
            <a:pPr algn="ctr">
              <a:lnSpc>
                <a:spcPts val="60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406536" y="1857355"/>
            <a:ext cx="13474927" cy="7360679"/>
          </a:xfrm>
          <a:custGeom>
            <a:avLst/>
            <a:gdLst/>
            <a:ahLst/>
            <a:cxnLst/>
            <a:rect r="r" b="b" t="t" l="l"/>
            <a:pathLst>
              <a:path h="7360679" w="13474927">
                <a:moveTo>
                  <a:pt x="0" y="0"/>
                </a:moveTo>
                <a:lnTo>
                  <a:pt x="13474928" y="0"/>
                </a:lnTo>
                <a:lnTo>
                  <a:pt x="13474928" y="7360679"/>
                </a:lnTo>
                <a:lnTo>
                  <a:pt x="0" y="7360679"/>
                </a:lnTo>
                <a:lnTo>
                  <a:pt x="0" y="0"/>
                </a:lnTo>
                <a:close/>
              </a:path>
            </a:pathLst>
          </a:custGeom>
          <a:blipFill>
            <a:blip r:embed="rId2"/>
            <a:stretch>
              <a:fillRect l="0" t="0" r="0" b="0"/>
            </a:stretch>
          </a:blipFill>
        </p:spPr>
      </p:sp>
      <p:sp>
        <p:nvSpPr>
          <p:cNvPr name="TextBox 3" id="3"/>
          <p:cNvSpPr txBox="true"/>
          <p:nvPr/>
        </p:nvSpPr>
        <p:spPr>
          <a:xfrm rot="0">
            <a:off x="4080898" y="285730"/>
            <a:ext cx="10126205" cy="1571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GIAO DIỆN CHỌN CÔNG VIỆC</a:t>
            </a:r>
          </a:p>
          <a:p>
            <a:pPr algn="ctr">
              <a:lnSpc>
                <a:spcPts val="600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574137" y="2179273"/>
            <a:ext cx="13139726" cy="7079027"/>
          </a:xfrm>
          <a:custGeom>
            <a:avLst/>
            <a:gdLst/>
            <a:ahLst/>
            <a:cxnLst/>
            <a:rect r="r" b="b" t="t" l="l"/>
            <a:pathLst>
              <a:path h="7079027" w="13139726">
                <a:moveTo>
                  <a:pt x="0" y="0"/>
                </a:moveTo>
                <a:lnTo>
                  <a:pt x="13139726" y="0"/>
                </a:lnTo>
                <a:lnTo>
                  <a:pt x="13139726" y="7079027"/>
                </a:lnTo>
                <a:lnTo>
                  <a:pt x="0" y="7079027"/>
                </a:lnTo>
                <a:lnTo>
                  <a:pt x="0" y="0"/>
                </a:lnTo>
                <a:close/>
              </a:path>
            </a:pathLst>
          </a:custGeom>
          <a:blipFill>
            <a:blip r:embed="rId2"/>
            <a:stretch>
              <a:fillRect l="0" t="0" r="0" b="0"/>
            </a:stretch>
          </a:blipFill>
        </p:spPr>
      </p:sp>
      <p:sp>
        <p:nvSpPr>
          <p:cNvPr name="TextBox 3" id="3"/>
          <p:cNvSpPr txBox="true"/>
          <p:nvPr/>
        </p:nvSpPr>
        <p:spPr>
          <a:xfrm rot="0">
            <a:off x="4080898" y="129219"/>
            <a:ext cx="10126205" cy="1571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GỬI EMAIL APPLY VÀO CÔNG VIỆC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0F0059">
                <a:alpha val="100000"/>
              </a:srgbClr>
            </a:gs>
            <a:gs pos="66667">
              <a:srgbClr val="00E8FF">
                <a:alpha val="100000"/>
              </a:srgbClr>
            </a:gs>
            <a:gs pos="100000">
              <a:srgbClr val="A600FF">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48245" y="-369109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10806550" y="2505488"/>
            <a:ext cx="6136074" cy="5276023"/>
            <a:chOff x="0" y="0"/>
            <a:chExt cx="1320861" cy="1135725"/>
          </a:xfrm>
        </p:grpSpPr>
        <p:sp>
          <p:nvSpPr>
            <p:cNvPr name="Freeform 4" id="4"/>
            <p:cNvSpPr/>
            <p:nvPr/>
          </p:nvSpPr>
          <p:spPr>
            <a:xfrm flipH="false" flipV="false" rot="0">
              <a:off x="0" y="0"/>
              <a:ext cx="1320861" cy="1135725"/>
            </a:xfrm>
            <a:custGeom>
              <a:avLst/>
              <a:gdLst/>
              <a:ahLst/>
              <a:cxnLst/>
              <a:rect r="r" b="b" t="t" l="l"/>
              <a:pathLst>
                <a:path h="1135725" w="1320861">
                  <a:moveTo>
                    <a:pt x="50468" y="0"/>
                  </a:moveTo>
                  <a:lnTo>
                    <a:pt x="1270393" y="0"/>
                  </a:lnTo>
                  <a:cubicBezTo>
                    <a:pt x="1283778" y="0"/>
                    <a:pt x="1296615" y="5317"/>
                    <a:pt x="1306079" y="14782"/>
                  </a:cubicBezTo>
                  <a:cubicBezTo>
                    <a:pt x="1315544" y="24246"/>
                    <a:pt x="1320861" y="37083"/>
                    <a:pt x="1320861" y="50468"/>
                  </a:cubicBezTo>
                  <a:lnTo>
                    <a:pt x="1320861" y="1085257"/>
                  </a:lnTo>
                  <a:cubicBezTo>
                    <a:pt x="1320861" y="1098642"/>
                    <a:pt x="1315544" y="1111479"/>
                    <a:pt x="1306079" y="1120943"/>
                  </a:cubicBezTo>
                  <a:cubicBezTo>
                    <a:pt x="1296615" y="1130408"/>
                    <a:pt x="1283778" y="1135725"/>
                    <a:pt x="1270393" y="1135725"/>
                  </a:cubicBezTo>
                  <a:lnTo>
                    <a:pt x="50468" y="1135725"/>
                  </a:lnTo>
                  <a:cubicBezTo>
                    <a:pt x="37083" y="1135725"/>
                    <a:pt x="24246" y="1130408"/>
                    <a:pt x="14782" y="1120943"/>
                  </a:cubicBezTo>
                  <a:cubicBezTo>
                    <a:pt x="5317" y="1111479"/>
                    <a:pt x="0" y="1098642"/>
                    <a:pt x="0" y="1085257"/>
                  </a:cubicBezTo>
                  <a:lnTo>
                    <a:pt x="0" y="50468"/>
                  </a:lnTo>
                  <a:cubicBezTo>
                    <a:pt x="0" y="37083"/>
                    <a:pt x="5317" y="24246"/>
                    <a:pt x="14782" y="14782"/>
                  </a:cubicBezTo>
                  <a:cubicBezTo>
                    <a:pt x="24246" y="5317"/>
                    <a:pt x="37083" y="0"/>
                    <a:pt x="50468" y="0"/>
                  </a:cubicBezTo>
                  <a:close/>
                </a:path>
              </a:pathLst>
            </a:custGeom>
            <a:blipFill>
              <a:blip r:embed="rId3"/>
              <a:stretch>
                <a:fillRect l="0" t="-23805" r="0" b="-13018"/>
              </a:stretch>
            </a:blipFill>
            <a:ln w="20955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grpSp>
      <p:sp>
        <p:nvSpPr>
          <p:cNvPr name="TextBox 5" id="5"/>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6" id="6"/>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About</a:t>
            </a:r>
          </a:p>
        </p:txBody>
      </p:sp>
      <p:sp>
        <p:nvSpPr>
          <p:cNvPr name="TextBox 7" id="7"/>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Content</a:t>
            </a:r>
          </a:p>
        </p:txBody>
      </p:sp>
      <p:sp>
        <p:nvSpPr>
          <p:cNvPr name="TextBox 8" id="8"/>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9" id="9"/>
          <p:cNvSpPr txBox="true"/>
          <p:nvPr/>
        </p:nvSpPr>
        <p:spPr>
          <a:xfrm rot="0">
            <a:off x="730858" y="1801190"/>
            <a:ext cx="9248551" cy="1227535"/>
          </a:xfrm>
          <a:prstGeom prst="rect">
            <a:avLst/>
          </a:prstGeom>
        </p:spPr>
        <p:txBody>
          <a:bodyPr anchor="t" rtlCol="false" tIns="0" lIns="0" bIns="0" rIns="0">
            <a:spAutoFit/>
          </a:bodyPr>
          <a:lstStyle/>
          <a:p>
            <a:pPr algn="l">
              <a:lnSpc>
                <a:spcPts val="9156"/>
              </a:lnSpc>
            </a:pPr>
            <a:r>
              <a:rPr lang="en-US" sz="7630" b="true">
                <a:solidFill>
                  <a:srgbClr val="65FFE8"/>
                </a:solidFill>
                <a:latin typeface="Poppins Bold"/>
                <a:ea typeface="Poppins Bold"/>
                <a:cs typeface="Poppins Bold"/>
                <a:sym typeface="Poppins Bold"/>
              </a:rPr>
              <a:t>MỞ ĐẦU:</a:t>
            </a:r>
          </a:p>
        </p:txBody>
      </p:sp>
      <p:sp>
        <p:nvSpPr>
          <p:cNvPr name="TextBox 10" id="10"/>
          <p:cNvSpPr txBox="true"/>
          <p:nvPr/>
        </p:nvSpPr>
        <p:spPr>
          <a:xfrm rot="0">
            <a:off x="730858" y="3455309"/>
            <a:ext cx="8781693" cy="4410041"/>
          </a:xfrm>
          <a:prstGeom prst="rect">
            <a:avLst/>
          </a:prstGeom>
        </p:spPr>
        <p:txBody>
          <a:bodyPr anchor="t" rtlCol="false" tIns="0" lIns="0" bIns="0" rIns="0">
            <a:spAutoFit/>
          </a:bodyPr>
          <a:lstStyle/>
          <a:p>
            <a:pPr algn="just">
              <a:lnSpc>
                <a:spcPts val="3151"/>
              </a:lnSpc>
            </a:pPr>
            <a:r>
              <a:rPr lang="en-US" sz="2251">
                <a:solidFill>
                  <a:srgbClr val="FFFFFF"/>
                </a:solidFill>
                <a:latin typeface="Poppins"/>
                <a:ea typeface="Poppins"/>
                <a:cs typeface="Poppins"/>
                <a:sym typeface="Poppins"/>
              </a:rPr>
              <a:t>Bài thực hành tuần 5 tập trung vào việc xây dựng một ứng dụng web sử dụng Spring Boot, hướng đến các chức năng quản lý tuyển dụng. Mục tiêu chính bao gồm thiết kế cơ sở dữ liệu, phát triển các tầng backend (entities, repositories, services), và xây dựng giao diện web thân thiện với người dùng. Ứng dụng cung cấp khả năng gợi ý công việc phù hợp cho ứng viên, hỗ trợ các công ty tìm kiếm ứng viên tiềm năng, và gửi email mời phỏng vấn. Đồng thời, bài thực hành cũng hướng dẫn cách phân trang dữ liệu với Java web, giúp nâng cao trải nghiệm người dùng khi làm việc với danh sách lớn</a:t>
            </a:r>
          </a:p>
          <a:p>
            <a:pPr algn="just" marL="0" indent="0" lvl="0">
              <a:lnSpc>
                <a:spcPts val="3151"/>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138666" y="2676525"/>
            <a:ext cx="11750632" cy="4838700"/>
          </a:xfrm>
          <a:prstGeom prst="rect">
            <a:avLst/>
          </a:prstGeom>
        </p:spPr>
        <p:txBody>
          <a:bodyPr anchor="t" rtlCol="false" tIns="0" lIns="0" bIns="0" rIns="0">
            <a:spAutoFit/>
          </a:bodyPr>
          <a:lstStyle/>
          <a:p>
            <a:pPr algn="ctr">
              <a:lnSpc>
                <a:spcPts val="12480"/>
              </a:lnSpc>
            </a:pPr>
            <a:r>
              <a:rPr lang="en-US" b="true" sz="10400">
                <a:solidFill>
                  <a:srgbClr val="FFFFFF"/>
                </a:solidFill>
                <a:latin typeface="Poppins Bold"/>
                <a:ea typeface="Poppins Bold"/>
                <a:cs typeface="Poppins Bold"/>
                <a:sym typeface="Poppins Bold"/>
              </a:rPr>
              <a:t>CẢM ƠN THẦY VÀ MỌI NGƯỜI ĐÃ LẮNG NGHE!</a:t>
            </a:r>
          </a:p>
        </p:txBody>
      </p:sp>
      <p:sp>
        <p:nvSpPr>
          <p:cNvPr name="TextBox 4" id="4"/>
          <p:cNvSpPr txBox="true"/>
          <p:nvPr/>
        </p:nvSpPr>
        <p:spPr>
          <a:xfrm rot="0">
            <a:off x="9144000" y="965066"/>
            <a:ext cx="1662550" cy="403311"/>
          </a:xfrm>
          <a:prstGeom prst="rect">
            <a:avLst/>
          </a:prstGeom>
        </p:spPr>
        <p:txBody>
          <a:bodyPr anchor="t" rtlCol="false" tIns="0" lIns="0" bIns="0" rIns="0">
            <a:spAutoFit/>
          </a:bodyPr>
          <a:lstStyle/>
          <a:p>
            <a:pPr algn="r" marL="0" indent="0" lvl="0">
              <a:lnSpc>
                <a:spcPts val="3151"/>
              </a:lnSpc>
              <a:spcBef>
                <a:spcPct val="0"/>
              </a:spcBef>
            </a:pPr>
            <a:r>
              <a:rPr lang="en-US" b="true" sz="2251">
                <a:solidFill>
                  <a:srgbClr val="FFFFFF"/>
                </a:solidFill>
                <a:latin typeface="Poppins Bold"/>
                <a:ea typeface="Poppins Bold"/>
                <a:cs typeface="Poppins Bold"/>
                <a:sym typeface="Poppins Bold"/>
              </a:rPr>
              <a:t>Home</a:t>
            </a:r>
          </a:p>
        </p:txBody>
      </p:sp>
      <p:sp>
        <p:nvSpPr>
          <p:cNvPr name="TextBox 5" id="5"/>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6" id="6"/>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Content</a:t>
            </a:r>
          </a:p>
        </p:txBody>
      </p:sp>
      <p:sp>
        <p:nvSpPr>
          <p:cNvPr name="TextBox 7" id="7"/>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grpSp>
        <p:nvGrpSpPr>
          <p:cNvPr name="Group 8" id="8"/>
          <p:cNvGrpSpPr/>
          <p:nvPr/>
        </p:nvGrpSpPr>
        <p:grpSpPr>
          <a:xfrm rot="0">
            <a:off x="1052965" y="8262380"/>
            <a:ext cx="16206335" cy="995920"/>
            <a:chOff x="0" y="0"/>
            <a:chExt cx="4268335" cy="262300"/>
          </a:xfrm>
        </p:grpSpPr>
        <p:sp>
          <p:nvSpPr>
            <p:cNvPr name="Freeform 9" id="9"/>
            <p:cNvSpPr/>
            <p:nvPr/>
          </p:nvSpPr>
          <p:spPr>
            <a:xfrm flipH="false" flipV="false" rot="0">
              <a:off x="0" y="0"/>
              <a:ext cx="4268335" cy="262300"/>
            </a:xfrm>
            <a:custGeom>
              <a:avLst/>
              <a:gdLst/>
              <a:ahLst/>
              <a:cxnLst/>
              <a:rect r="r" b="b" t="t" l="l"/>
              <a:pathLst>
                <a:path h="262300" w="4268335">
                  <a:moveTo>
                    <a:pt x="16242" y="0"/>
                  </a:moveTo>
                  <a:lnTo>
                    <a:pt x="4252093" y="0"/>
                  </a:lnTo>
                  <a:cubicBezTo>
                    <a:pt x="4261064" y="0"/>
                    <a:pt x="4268335" y="7272"/>
                    <a:pt x="4268335" y="16242"/>
                  </a:cubicBezTo>
                  <a:lnTo>
                    <a:pt x="4268335" y="246058"/>
                  </a:lnTo>
                  <a:cubicBezTo>
                    <a:pt x="4268335" y="255028"/>
                    <a:pt x="4261064" y="262300"/>
                    <a:pt x="4252093" y="262300"/>
                  </a:cubicBezTo>
                  <a:lnTo>
                    <a:pt x="16242" y="262300"/>
                  </a:lnTo>
                  <a:cubicBezTo>
                    <a:pt x="7272" y="262300"/>
                    <a:pt x="0" y="255028"/>
                    <a:pt x="0" y="246058"/>
                  </a:cubicBezTo>
                  <a:lnTo>
                    <a:pt x="0" y="16242"/>
                  </a:lnTo>
                  <a:cubicBezTo>
                    <a:pt x="0" y="7272"/>
                    <a:pt x="7272" y="0"/>
                    <a:pt x="16242" y="0"/>
                  </a:cubicBezTo>
                  <a:close/>
                </a:path>
              </a:pathLst>
            </a:custGeom>
            <a:gradFill rotWithShape="true">
              <a:gsLst>
                <a:gs pos="0">
                  <a:srgbClr val="0039E6">
                    <a:alpha val="100000"/>
                  </a:srgbClr>
                </a:gs>
                <a:gs pos="100000">
                  <a:srgbClr val="3CFFE2">
                    <a:alpha val="67500"/>
                  </a:srgbClr>
                </a:gs>
              </a:gsLst>
              <a:path path="circle">
                <a:fillToRect l="0" r="100000" t="0" b="100000"/>
              </a:path>
              <a:tileRect r="0" l="-100000" b="0" t="-100000"/>
            </a:gradFill>
          </p:spPr>
        </p:sp>
        <p:sp>
          <p:nvSpPr>
            <p:cNvPr name="TextBox 10" id="10"/>
            <p:cNvSpPr txBox="true"/>
            <p:nvPr/>
          </p:nvSpPr>
          <p:spPr>
            <a:xfrm>
              <a:off x="0" y="-66675"/>
              <a:ext cx="4268335" cy="328975"/>
            </a:xfrm>
            <a:prstGeom prst="rect">
              <a:avLst/>
            </a:prstGeom>
          </p:spPr>
          <p:txBody>
            <a:bodyPr anchor="ctr" rtlCol="false" tIns="50800" lIns="50800" bIns="50800" rIns="50800"/>
            <a:lstStyle/>
            <a:p>
              <a:pPr algn="ctr">
                <a:lnSpc>
                  <a:spcPts val="3151"/>
                </a:lnSpc>
              </a:pPr>
            </a:p>
          </p:txBody>
        </p:sp>
      </p:gr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50004A">
                <a:alpha val="100000"/>
              </a:srgbClr>
            </a:gs>
            <a:gs pos="33333">
              <a:srgbClr val="31B4CB">
                <a:alpha val="100000"/>
              </a:srgbClr>
            </a:gs>
            <a:gs pos="66667">
              <a:srgbClr val="000000">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849133" y="1427953"/>
            <a:ext cx="4151998" cy="1727659"/>
            <a:chOff x="0" y="0"/>
            <a:chExt cx="1093530" cy="455021"/>
          </a:xfrm>
        </p:grpSpPr>
        <p:sp>
          <p:nvSpPr>
            <p:cNvPr name="Freeform 3" id="3"/>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4" id="4"/>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5" id="5"/>
          <p:cNvGrpSpPr/>
          <p:nvPr/>
        </p:nvGrpSpPr>
        <p:grpSpPr>
          <a:xfrm rot="0">
            <a:off x="1167180" y="2627337"/>
            <a:ext cx="7515904" cy="6968527"/>
            <a:chOff x="0" y="0"/>
            <a:chExt cx="1979497" cy="1835332"/>
          </a:xfrm>
        </p:grpSpPr>
        <p:sp>
          <p:nvSpPr>
            <p:cNvPr name="Freeform 6" id="6"/>
            <p:cNvSpPr/>
            <p:nvPr/>
          </p:nvSpPr>
          <p:spPr>
            <a:xfrm flipH="false" flipV="false" rot="0">
              <a:off x="0" y="0"/>
              <a:ext cx="1979497" cy="1835332"/>
            </a:xfrm>
            <a:custGeom>
              <a:avLst/>
              <a:gdLst/>
              <a:ahLst/>
              <a:cxnLst/>
              <a:rect r="r" b="b" t="t" l="l"/>
              <a:pathLst>
                <a:path h="1835332" w="1979497">
                  <a:moveTo>
                    <a:pt x="52534" y="0"/>
                  </a:moveTo>
                  <a:lnTo>
                    <a:pt x="1926964" y="0"/>
                  </a:lnTo>
                  <a:cubicBezTo>
                    <a:pt x="1940896" y="0"/>
                    <a:pt x="1954259" y="5535"/>
                    <a:pt x="1964111" y="15387"/>
                  </a:cubicBezTo>
                  <a:cubicBezTo>
                    <a:pt x="1973963" y="25239"/>
                    <a:pt x="1979497" y="38601"/>
                    <a:pt x="1979497" y="52534"/>
                  </a:cubicBezTo>
                  <a:lnTo>
                    <a:pt x="1979497" y="1782799"/>
                  </a:lnTo>
                  <a:cubicBezTo>
                    <a:pt x="1979497" y="1796731"/>
                    <a:pt x="1973963" y="1810093"/>
                    <a:pt x="1964111" y="1819946"/>
                  </a:cubicBezTo>
                  <a:cubicBezTo>
                    <a:pt x="1954259" y="1829797"/>
                    <a:pt x="1940896" y="1835332"/>
                    <a:pt x="1926964" y="1835332"/>
                  </a:cubicBezTo>
                  <a:lnTo>
                    <a:pt x="52534" y="1835332"/>
                  </a:lnTo>
                  <a:cubicBezTo>
                    <a:pt x="38601" y="1835332"/>
                    <a:pt x="25239" y="1829797"/>
                    <a:pt x="15387" y="1819946"/>
                  </a:cubicBezTo>
                  <a:cubicBezTo>
                    <a:pt x="5535" y="1810093"/>
                    <a:pt x="0" y="1796731"/>
                    <a:pt x="0" y="1782799"/>
                  </a:cubicBezTo>
                  <a:lnTo>
                    <a:pt x="0" y="52534"/>
                  </a:lnTo>
                  <a:cubicBezTo>
                    <a:pt x="0" y="38601"/>
                    <a:pt x="5535" y="25239"/>
                    <a:pt x="15387" y="15387"/>
                  </a:cubicBezTo>
                  <a:cubicBezTo>
                    <a:pt x="25239" y="5535"/>
                    <a:pt x="38601" y="0"/>
                    <a:pt x="52534" y="0"/>
                  </a:cubicBezTo>
                  <a:close/>
                </a:path>
              </a:pathLst>
            </a:custGeom>
            <a:solidFill>
              <a:srgbClr val="FFFFFF">
                <a:alpha val="62745"/>
              </a:srgbClr>
            </a:solidFill>
          </p:spPr>
        </p:sp>
        <p:sp>
          <p:nvSpPr>
            <p:cNvPr name="TextBox 7" id="7"/>
            <p:cNvSpPr txBox="true"/>
            <p:nvPr/>
          </p:nvSpPr>
          <p:spPr>
            <a:xfrm>
              <a:off x="0" y="-66675"/>
              <a:ext cx="1979497" cy="1902007"/>
            </a:xfrm>
            <a:prstGeom prst="rect">
              <a:avLst/>
            </a:prstGeom>
          </p:spPr>
          <p:txBody>
            <a:bodyPr anchor="ctr" rtlCol="false" tIns="50800" lIns="50800" bIns="50800" rIns="50800"/>
            <a:lstStyle/>
            <a:p>
              <a:pPr algn="ctr">
                <a:lnSpc>
                  <a:spcPts val="3151"/>
                </a:lnSpc>
              </a:pPr>
            </a:p>
          </p:txBody>
        </p:sp>
      </p:grpSp>
      <p:grpSp>
        <p:nvGrpSpPr>
          <p:cNvPr name="Group 8" id="8"/>
          <p:cNvGrpSpPr/>
          <p:nvPr/>
        </p:nvGrpSpPr>
        <p:grpSpPr>
          <a:xfrm rot="0">
            <a:off x="1167180" y="2663216"/>
            <a:ext cx="7515904" cy="6932648"/>
            <a:chOff x="0" y="0"/>
            <a:chExt cx="1979497" cy="1825883"/>
          </a:xfrm>
        </p:grpSpPr>
        <p:sp>
          <p:nvSpPr>
            <p:cNvPr name="Freeform 9" id="9"/>
            <p:cNvSpPr/>
            <p:nvPr/>
          </p:nvSpPr>
          <p:spPr>
            <a:xfrm flipH="false" flipV="false" rot="0">
              <a:off x="0" y="0"/>
              <a:ext cx="1979497" cy="1825883"/>
            </a:xfrm>
            <a:custGeom>
              <a:avLst/>
              <a:gdLst/>
              <a:ahLst/>
              <a:cxnLst/>
              <a:rect r="r" b="b" t="t" l="l"/>
              <a:pathLst>
                <a:path h="1825883" w="1979497">
                  <a:moveTo>
                    <a:pt x="52534" y="0"/>
                  </a:moveTo>
                  <a:lnTo>
                    <a:pt x="1926964" y="0"/>
                  </a:lnTo>
                  <a:cubicBezTo>
                    <a:pt x="1940896" y="0"/>
                    <a:pt x="1954259" y="5535"/>
                    <a:pt x="1964111" y="15387"/>
                  </a:cubicBezTo>
                  <a:cubicBezTo>
                    <a:pt x="1973963" y="25239"/>
                    <a:pt x="1979497" y="38601"/>
                    <a:pt x="1979497" y="52534"/>
                  </a:cubicBezTo>
                  <a:lnTo>
                    <a:pt x="1979497" y="1773349"/>
                  </a:lnTo>
                  <a:cubicBezTo>
                    <a:pt x="1979497" y="1787282"/>
                    <a:pt x="1973963" y="1800644"/>
                    <a:pt x="1964111" y="1810496"/>
                  </a:cubicBezTo>
                  <a:cubicBezTo>
                    <a:pt x="1954259" y="1820348"/>
                    <a:pt x="1940896" y="1825883"/>
                    <a:pt x="1926964" y="1825883"/>
                  </a:cubicBezTo>
                  <a:lnTo>
                    <a:pt x="52534" y="1825883"/>
                  </a:lnTo>
                  <a:cubicBezTo>
                    <a:pt x="38601" y="1825883"/>
                    <a:pt x="25239" y="1820348"/>
                    <a:pt x="15387" y="1810496"/>
                  </a:cubicBezTo>
                  <a:cubicBezTo>
                    <a:pt x="5535" y="1800644"/>
                    <a:pt x="0" y="1787282"/>
                    <a:pt x="0" y="1773349"/>
                  </a:cubicBezTo>
                  <a:lnTo>
                    <a:pt x="0" y="52534"/>
                  </a:lnTo>
                  <a:cubicBezTo>
                    <a:pt x="0" y="38601"/>
                    <a:pt x="5535" y="25239"/>
                    <a:pt x="15387" y="15387"/>
                  </a:cubicBezTo>
                  <a:cubicBezTo>
                    <a:pt x="25239" y="5535"/>
                    <a:pt x="38601" y="0"/>
                    <a:pt x="52534" y="0"/>
                  </a:cubicBezTo>
                  <a:close/>
                </a:path>
              </a:pathLst>
            </a:custGeom>
            <a:solidFill>
              <a:srgbClr val="000000">
                <a:alpha val="0"/>
              </a:srgbClr>
            </a:solidFill>
            <a:ln w="3810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sp>
          <p:nvSpPr>
            <p:cNvPr name="TextBox 10" id="10"/>
            <p:cNvSpPr txBox="true"/>
            <p:nvPr/>
          </p:nvSpPr>
          <p:spPr>
            <a:xfrm>
              <a:off x="0" y="-66675"/>
              <a:ext cx="1979497" cy="1892558"/>
            </a:xfrm>
            <a:prstGeom prst="rect">
              <a:avLst/>
            </a:prstGeom>
          </p:spPr>
          <p:txBody>
            <a:bodyPr anchor="ctr" rtlCol="false" tIns="50800" lIns="50800" bIns="50800" rIns="50800"/>
            <a:lstStyle/>
            <a:p>
              <a:pPr algn="ctr">
                <a:lnSpc>
                  <a:spcPts val="3151"/>
                </a:lnSpc>
              </a:pPr>
            </a:p>
          </p:txBody>
        </p:sp>
      </p:grpSp>
      <p:sp>
        <p:nvSpPr>
          <p:cNvPr name="TextBox 11" id="11"/>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12" id="12"/>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3" id="13"/>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14" id="14"/>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5" id="15"/>
          <p:cNvSpPr txBox="true"/>
          <p:nvPr/>
        </p:nvSpPr>
        <p:spPr>
          <a:xfrm rot="0">
            <a:off x="298794" y="393532"/>
            <a:ext cx="9540668" cy="981075"/>
          </a:xfrm>
          <a:prstGeom prst="rect">
            <a:avLst/>
          </a:prstGeom>
        </p:spPr>
        <p:txBody>
          <a:bodyPr anchor="t" rtlCol="false" tIns="0" lIns="0" bIns="0" rIns="0">
            <a:spAutoFit/>
          </a:bodyPr>
          <a:lstStyle/>
          <a:p>
            <a:pPr algn="ctr">
              <a:lnSpc>
                <a:spcPts val="7200"/>
              </a:lnSpc>
            </a:pPr>
            <a:r>
              <a:rPr lang="en-US" b="true" sz="6000">
                <a:solidFill>
                  <a:srgbClr val="65FFE8"/>
                </a:solidFill>
                <a:latin typeface="Poppins Bold"/>
                <a:ea typeface="Poppins Bold"/>
                <a:cs typeface="Poppins Bold"/>
                <a:sym typeface="Poppins Bold"/>
              </a:rPr>
              <a:t>PHÂN TÍCH YÊU CẦU:</a:t>
            </a:r>
          </a:p>
        </p:txBody>
      </p:sp>
      <p:sp>
        <p:nvSpPr>
          <p:cNvPr name="TextBox 16" id="16"/>
          <p:cNvSpPr txBox="true"/>
          <p:nvPr/>
        </p:nvSpPr>
        <p:spPr>
          <a:xfrm rot="0">
            <a:off x="1549592" y="3079412"/>
            <a:ext cx="6751080" cy="5709370"/>
          </a:xfrm>
          <a:prstGeom prst="rect">
            <a:avLst/>
          </a:prstGeom>
        </p:spPr>
        <p:txBody>
          <a:bodyPr anchor="t" rtlCol="false" tIns="0" lIns="0" bIns="0" rIns="0">
            <a:spAutoFit/>
          </a:bodyPr>
          <a:lstStyle/>
          <a:p>
            <a:pPr algn="just" marL="533634" indent="-266817" lvl="1">
              <a:lnSpc>
                <a:spcPts val="3460"/>
              </a:lnSpc>
              <a:buFont typeface="Arial"/>
              <a:buChar char="•"/>
            </a:pPr>
            <a:r>
              <a:rPr lang="en-US" sz="2471">
                <a:solidFill>
                  <a:srgbClr val="3562AF"/>
                </a:solidFill>
                <a:latin typeface="Poppins"/>
                <a:ea typeface="Poppins"/>
                <a:cs typeface="Poppins"/>
                <a:sym typeface="Poppins"/>
              </a:rPr>
              <a:t>Chức năng bắt buộc: đăng nhập/đăng xuất</a:t>
            </a:r>
          </a:p>
          <a:p>
            <a:pPr algn="just">
              <a:lnSpc>
                <a:spcPts val="3460"/>
              </a:lnSpc>
            </a:pPr>
            <a:r>
              <a:rPr lang="en-US" sz="2471">
                <a:solidFill>
                  <a:srgbClr val="3562AF"/>
                </a:solidFill>
                <a:latin typeface="Poppins"/>
                <a:ea typeface="Poppins"/>
                <a:cs typeface="Poppins"/>
                <a:sym typeface="Poppins"/>
              </a:rPr>
              <a:t>-Company</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·Quản lý công việc</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Đăng tuyển dụng </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·Gửi email cho ứng viên </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·Xem danh sách công việc...</a:t>
            </a:r>
          </a:p>
          <a:p>
            <a:pPr algn="just">
              <a:lnSpc>
                <a:spcPts val="3460"/>
              </a:lnSpc>
            </a:pPr>
            <a:r>
              <a:rPr lang="en-US" sz="2471">
                <a:solidFill>
                  <a:srgbClr val="3562AF"/>
                </a:solidFill>
                <a:latin typeface="Poppins"/>
                <a:ea typeface="Poppins"/>
                <a:cs typeface="Poppins"/>
                <a:sym typeface="Poppins"/>
              </a:rPr>
              <a:t>-Candidate:</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·Xem danh sách và chi tiết các công việc phù hợp với kỹ năng của bản thân</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·Đề xuất skill cần học</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·Xem chi tiết công việc</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·Ứng tuyển bằng cách gửi email</a:t>
            </a:r>
          </a:p>
        </p:txBody>
      </p:sp>
      <p:sp>
        <p:nvSpPr>
          <p:cNvPr name="TextBox 17" id="17"/>
          <p:cNvSpPr txBox="true"/>
          <p:nvPr/>
        </p:nvSpPr>
        <p:spPr>
          <a:xfrm rot="0">
            <a:off x="2966014" y="1958407"/>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YÊU CẦU CHỨC NĂNG</a:t>
            </a:r>
          </a:p>
        </p:txBody>
      </p:sp>
      <p:grpSp>
        <p:nvGrpSpPr>
          <p:cNvPr name="Group 18" id="18"/>
          <p:cNvGrpSpPr/>
          <p:nvPr/>
        </p:nvGrpSpPr>
        <p:grpSpPr>
          <a:xfrm rot="0">
            <a:off x="11425349" y="1427953"/>
            <a:ext cx="4151998" cy="1727659"/>
            <a:chOff x="0" y="0"/>
            <a:chExt cx="1093530" cy="455021"/>
          </a:xfrm>
        </p:grpSpPr>
        <p:sp>
          <p:nvSpPr>
            <p:cNvPr name="Freeform 19" id="19"/>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20" id="20"/>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21" id="21"/>
          <p:cNvGrpSpPr/>
          <p:nvPr/>
        </p:nvGrpSpPr>
        <p:grpSpPr>
          <a:xfrm rot="0">
            <a:off x="9743396" y="2627337"/>
            <a:ext cx="7515904" cy="6968527"/>
            <a:chOff x="0" y="0"/>
            <a:chExt cx="1979497" cy="1835332"/>
          </a:xfrm>
        </p:grpSpPr>
        <p:sp>
          <p:nvSpPr>
            <p:cNvPr name="Freeform 22" id="22"/>
            <p:cNvSpPr/>
            <p:nvPr/>
          </p:nvSpPr>
          <p:spPr>
            <a:xfrm flipH="false" flipV="false" rot="0">
              <a:off x="0" y="0"/>
              <a:ext cx="1979497" cy="1835332"/>
            </a:xfrm>
            <a:custGeom>
              <a:avLst/>
              <a:gdLst/>
              <a:ahLst/>
              <a:cxnLst/>
              <a:rect r="r" b="b" t="t" l="l"/>
              <a:pathLst>
                <a:path h="1835332" w="1979497">
                  <a:moveTo>
                    <a:pt x="52534" y="0"/>
                  </a:moveTo>
                  <a:lnTo>
                    <a:pt x="1926964" y="0"/>
                  </a:lnTo>
                  <a:cubicBezTo>
                    <a:pt x="1940896" y="0"/>
                    <a:pt x="1954259" y="5535"/>
                    <a:pt x="1964111" y="15387"/>
                  </a:cubicBezTo>
                  <a:cubicBezTo>
                    <a:pt x="1973963" y="25239"/>
                    <a:pt x="1979497" y="38601"/>
                    <a:pt x="1979497" y="52534"/>
                  </a:cubicBezTo>
                  <a:lnTo>
                    <a:pt x="1979497" y="1782799"/>
                  </a:lnTo>
                  <a:cubicBezTo>
                    <a:pt x="1979497" y="1796731"/>
                    <a:pt x="1973963" y="1810093"/>
                    <a:pt x="1964111" y="1819946"/>
                  </a:cubicBezTo>
                  <a:cubicBezTo>
                    <a:pt x="1954259" y="1829797"/>
                    <a:pt x="1940896" y="1835332"/>
                    <a:pt x="1926964" y="1835332"/>
                  </a:cubicBezTo>
                  <a:lnTo>
                    <a:pt x="52534" y="1835332"/>
                  </a:lnTo>
                  <a:cubicBezTo>
                    <a:pt x="38601" y="1835332"/>
                    <a:pt x="25239" y="1829797"/>
                    <a:pt x="15387" y="1819946"/>
                  </a:cubicBezTo>
                  <a:cubicBezTo>
                    <a:pt x="5535" y="1810093"/>
                    <a:pt x="0" y="1796731"/>
                    <a:pt x="0" y="1782799"/>
                  </a:cubicBezTo>
                  <a:lnTo>
                    <a:pt x="0" y="52534"/>
                  </a:lnTo>
                  <a:cubicBezTo>
                    <a:pt x="0" y="38601"/>
                    <a:pt x="5535" y="25239"/>
                    <a:pt x="15387" y="15387"/>
                  </a:cubicBezTo>
                  <a:cubicBezTo>
                    <a:pt x="25239" y="5535"/>
                    <a:pt x="38601" y="0"/>
                    <a:pt x="52534" y="0"/>
                  </a:cubicBezTo>
                  <a:close/>
                </a:path>
              </a:pathLst>
            </a:custGeom>
            <a:solidFill>
              <a:srgbClr val="FFFFFF">
                <a:alpha val="62745"/>
              </a:srgbClr>
            </a:solidFill>
          </p:spPr>
        </p:sp>
        <p:sp>
          <p:nvSpPr>
            <p:cNvPr name="TextBox 23" id="23"/>
            <p:cNvSpPr txBox="true"/>
            <p:nvPr/>
          </p:nvSpPr>
          <p:spPr>
            <a:xfrm>
              <a:off x="0" y="-66675"/>
              <a:ext cx="1979497" cy="1902007"/>
            </a:xfrm>
            <a:prstGeom prst="rect">
              <a:avLst/>
            </a:prstGeom>
          </p:spPr>
          <p:txBody>
            <a:bodyPr anchor="ctr" rtlCol="false" tIns="50800" lIns="50800" bIns="50800" rIns="50800"/>
            <a:lstStyle/>
            <a:p>
              <a:pPr algn="ctr">
                <a:lnSpc>
                  <a:spcPts val="3151"/>
                </a:lnSpc>
              </a:pPr>
            </a:p>
          </p:txBody>
        </p:sp>
      </p:grpSp>
      <p:grpSp>
        <p:nvGrpSpPr>
          <p:cNvPr name="Group 24" id="24"/>
          <p:cNvGrpSpPr/>
          <p:nvPr/>
        </p:nvGrpSpPr>
        <p:grpSpPr>
          <a:xfrm rot="0">
            <a:off x="9743396" y="2663216"/>
            <a:ext cx="7515904" cy="6932648"/>
            <a:chOff x="0" y="0"/>
            <a:chExt cx="1979497" cy="1825883"/>
          </a:xfrm>
        </p:grpSpPr>
        <p:sp>
          <p:nvSpPr>
            <p:cNvPr name="Freeform 25" id="25"/>
            <p:cNvSpPr/>
            <p:nvPr/>
          </p:nvSpPr>
          <p:spPr>
            <a:xfrm flipH="false" flipV="false" rot="0">
              <a:off x="0" y="0"/>
              <a:ext cx="1979497" cy="1825883"/>
            </a:xfrm>
            <a:custGeom>
              <a:avLst/>
              <a:gdLst/>
              <a:ahLst/>
              <a:cxnLst/>
              <a:rect r="r" b="b" t="t" l="l"/>
              <a:pathLst>
                <a:path h="1825883" w="1979497">
                  <a:moveTo>
                    <a:pt x="52534" y="0"/>
                  </a:moveTo>
                  <a:lnTo>
                    <a:pt x="1926964" y="0"/>
                  </a:lnTo>
                  <a:cubicBezTo>
                    <a:pt x="1940896" y="0"/>
                    <a:pt x="1954259" y="5535"/>
                    <a:pt x="1964111" y="15387"/>
                  </a:cubicBezTo>
                  <a:cubicBezTo>
                    <a:pt x="1973963" y="25239"/>
                    <a:pt x="1979497" y="38601"/>
                    <a:pt x="1979497" y="52534"/>
                  </a:cubicBezTo>
                  <a:lnTo>
                    <a:pt x="1979497" y="1773349"/>
                  </a:lnTo>
                  <a:cubicBezTo>
                    <a:pt x="1979497" y="1787282"/>
                    <a:pt x="1973963" y="1800644"/>
                    <a:pt x="1964111" y="1810496"/>
                  </a:cubicBezTo>
                  <a:cubicBezTo>
                    <a:pt x="1954259" y="1820348"/>
                    <a:pt x="1940896" y="1825883"/>
                    <a:pt x="1926964" y="1825883"/>
                  </a:cubicBezTo>
                  <a:lnTo>
                    <a:pt x="52534" y="1825883"/>
                  </a:lnTo>
                  <a:cubicBezTo>
                    <a:pt x="38601" y="1825883"/>
                    <a:pt x="25239" y="1820348"/>
                    <a:pt x="15387" y="1810496"/>
                  </a:cubicBezTo>
                  <a:cubicBezTo>
                    <a:pt x="5535" y="1800644"/>
                    <a:pt x="0" y="1787282"/>
                    <a:pt x="0" y="1773349"/>
                  </a:cubicBezTo>
                  <a:lnTo>
                    <a:pt x="0" y="52534"/>
                  </a:lnTo>
                  <a:cubicBezTo>
                    <a:pt x="0" y="38601"/>
                    <a:pt x="5535" y="25239"/>
                    <a:pt x="15387" y="15387"/>
                  </a:cubicBezTo>
                  <a:cubicBezTo>
                    <a:pt x="25239" y="5535"/>
                    <a:pt x="38601" y="0"/>
                    <a:pt x="52534" y="0"/>
                  </a:cubicBezTo>
                  <a:close/>
                </a:path>
              </a:pathLst>
            </a:custGeom>
            <a:solidFill>
              <a:srgbClr val="000000">
                <a:alpha val="0"/>
              </a:srgbClr>
            </a:solidFill>
            <a:ln w="3810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sp>
          <p:nvSpPr>
            <p:cNvPr name="TextBox 26" id="26"/>
            <p:cNvSpPr txBox="true"/>
            <p:nvPr/>
          </p:nvSpPr>
          <p:spPr>
            <a:xfrm>
              <a:off x="0" y="-66675"/>
              <a:ext cx="1979497" cy="1892558"/>
            </a:xfrm>
            <a:prstGeom prst="rect">
              <a:avLst/>
            </a:prstGeom>
          </p:spPr>
          <p:txBody>
            <a:bodyPr anchor="ctr" rtlCol="false" tIns="50800" lIns="50800" bIns="50800" rIns="50800"/>
            <a:lstStyle/>
            <a:p>
              <a:pPr algn="ctr">
                <a:lnSpc>
                  <a:spcPts val="3151"/>
                </a:lnSpc>
              </a:pPr>
            </a:p>
          </p:txBody>
        </p:sp>
      </p:grpSp>
      <p:sp>
        <p:nvSpPr>
          <p:cNvPr name="TextBox 27" id="27"/>
          <p:cNvSpPr txBox="true"/>
          <p:nvPr/>
        </p:nvSpPr>
        <p:spPr>
          <a:xfrm rot="0">
            <a:off x="10125808" y="3079412"/>
            <a:ext cx="6751080" cy="5271220"/>
          </a:xfrm>
          <a:prstGeom prst="rect">
            <a:avLst/>
          </a:prstGeom>
        </p:spPr>
        <p:txBody>
          <a:bodyPr anchor="t" rtlCol="false" tIns="0" lIns="0" bIns="0" rIns="0">
            <a:spAutoFit/>
          </a:bodyPr>
          <a:lstStyle/>
          <a:p>
            <a:pPr algn="just" marL="533634" indent="-266817" lvl="1">
              <a:lnSpc>
                <a:spcPts val="3460"/>
              </a:lnSpc>
              <a:buFont typeface="Arial"/>
              <a:buChar char="•"/>
            </a:pPr>
            <a:r>
              <a:rPr lang="en-US" sz="2471">
                <a:solidFill>
                  <a:srgbClr val="3562AF"/>
                </a:solidFill>
                <a:latin typeface="Poppins"/>
                <a:ea typeface="Poppins"/>
                <a:cs typeface="Poppins"/>
                <a:sym typeface="Poppins"/>
              </a:rPr>
              <a:t>Tính bảo mật cao.</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Yêu cầu về lưu trữ: dữ liệu được lưu trữ thông qua MariaDB.</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Tương thích với nhiều hệ điều hành phổ biến như Windows, MacOS, …</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Giao diện người dùng: giao diện ưa nhìn, phân mục chức năng thao tác rõ ràng; người dùng dễ dàng thao tác và sử dụng.</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Độ tin cậy cao, nếu người dùng gặp bất kỳ vấn đề nào cần phải được hỗ trợ ngay để tăng độ tin cậy người dùng.</a:t>
            </a:r>
          </a:p>
        </p:txBody>
      </p:sp>
      <p:sp>
        <p:nvSpPr>
          <p:cNvPr name="TextBox 28" id="28"/>
          <p:cNvSpPr txBox="true"/>
          <p:nvPr/>
        </p:nvSpPr>
        <p:spPr>
          <a:xfrm rot="0">
            <a:off x="11542230" y="1958407"/>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YÊU CẦU PHI CHỨC NĂNG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0004A">
                <a:alpha val="100000"/>
              </a:srgbClr>
            </a:gs>
            <a:gs pos="33333">
              <a:srgbClr val="31B4CB">
                <a:alpha val="100000"/>
              </a:srgbClr>
            </a:gs>
            <a:gs pos="66667">
              <a:srgbClr val="000000">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645336" y="1376820"/>
            <a:ext cx="4151998" cy="1727659"/>
            <a:chOff x="0" y="0"/>
            <a:chExt cx="1093530" cy="455021"/>
          </a:xfrm>
        </p:grpSpPr>
        <p:sp>
          <p:nvSpPr>
            <p:cNvPr name="Freeform 3" id="3"/>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4" id="4"/>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5" id="5"/>
          <p:cNvGrpSpPr/>
          <p:nvPr/>
        </p:nvGrpSpPr>
        <p:grpSpPr>
          <a:xfrm rot="0">
            <a:off x="1167180" y="2627337"/>
            <a:ext cx="5108309" cy="6968527"/>
            <a:chOff x="0" y="0"/>
            <a:chExt cx="1345398" cy="1835332"/>
          </a:xfrm>
        </p:grpSpPr>
        <p:sp>
          <p:nvSpPr>
            <p:cNvPr name="Freeform 6" id="6"/>
            <p:cNvSpPr/>
            <p:nvPr/>
          </p:nvSpPr>
          <p:spPr>
            <a:xfrm flipH="false" flipV="false" rot="0">
              <a:off x="0" y="0"/>
              <a:ext cx="1345398" cy="1835332"/>
            </a:xfrm>
            <a:custGeom>
              <a:avLst/>
              <a:gdLst/>
              <a:ahLst/>
              <a:cxnLst/>
              <a:rect r="r" b="b" t="t" l="l"/>
              <a:pathLst>
                <a:path h="1835332" w="1345398">
                  <a:moveTo>
                    <a:pt x="77293" y="0"/>
                  </a:moveTo>
                  <a:lnTo>
                    <a:pt x="1268105" y="0"/>
                  </a:lnTo>
                  <a:cubicBezTo>
                    <a:pt x="1310793" y="0"/>
                    <a:pt x="1345398" y="34605"/>
                    <a:pt x="1345398" y="77293"/>
                  </a:cubicBezTo>
                  <a:lnTo>
                    <a:pt x="1345398" y="1758039"/>
                  </a:lnTo>
                  <a:cubicBezTo>
                    <a:pt x="1345398" y="1800727"/>
                    <a:pt x="1310793" y="1835332"/>
                    <a:pt x="1268105" y="1835332"/>
                  </a:cubicBezTo>
                  <a:lnTo>
                    <a:pt x="77293" y="1835332"/>
                  </a:lnTo>
                  <a:cubicBezTo>
                    <a:pt x="34605" y="1835332"/>
                    <a:pt x="0" y="1800727"/>
                    <a:pt x="0" y="1758039"/>
                  </a:cubicBezTo>
                  <a:lnTo>
                    <a:pt x="0" y="77293"/>
                  </a:lnTo>
                  <a:cubicBezTo>
                    <a:pt x="0" y="34605"/>
                    <a:pt x="34605" y="0"/>
                    <a:pt x="77293" y="0"/>
                  </a:cubicBezTo>
                  <a:close/>
                </a:path>
              </a:pathLst>
            </a:custGeom>
            <a:solidFill>
              <a:srgbClr val="FFFFFF">
                <a:alpha val="62745"/>
              </a:srgbClr>
            </a:solidFill>
          </p:spPr>
        </p:sp>
        <p:sp>
          <p:nvSpPr>
            <p:cNvPr name="TextBox 7" id="7"/>
            <p:cNvSpPr txBox="true"/>
            <p:nvPr/>
          </p:nvSpPr>
          <p:spPr>
            <a:xfrm>
              <a:off x="0" y="-66675"/>
              <a:ext cx="1345398" cy="1902007"/>
            </a:xfrm>
            <a:prstGeom prst="rect">
              <a:avLst/>
            </a:prstGeom>
          </p:spPr>
          <p:txBody>
            <a:bodyPr anchor="ctr" rtlCol="false" tIns="50800" lIns="50800" bIns="50800" rIns="50800"/>
            <a:lstStyle/>
            <a:p>
              <a:pPr algn="ctr">
                <a:lnSpc>
                  <a:spcPts val="3151"/>
                </a:lnSpc>
              </a:pPr>
            </a:p>
          </p:txBody>
        </p:sp>
      </p:grpSp>
      <p:grpSp>
        <p:nvGrpSpPr>
          <p:cNvPr name="Group 8" id="8"/>
          <p:cNvGrpSpPr/>
          <p:nvPr/>
        </p:nvGrpSpPr>
        <p:grpSpPr>
          <a:xfrm rot="0">
            <a:off x="1167180" y="2663216"/>
            <a:ext cx="5108309" cy="6932648"/>
            <a:chOff x="0" y="0"/>
            <a:chExt cx="1345398" cy="1825883"/>
          </a:xfrm>
        </p:grpSpPr>
        <p:sp>
          <p:nvSpPr>
            <p:cNvPr name="Freeform 9" id="9"/>
            <p:cNvSpPr/>
            <p:nvPr/>
          </p:nvSpPr>
          <p:spPr>
            <a:xfrm flipH="false" flipV="false" rot="0">
              <a:off x="0" y="0"/>
              <a:ext cx="1345398" cy="1825883"/>
            </a:xfrm>
            <a:custGeom>
              <a:avLst/>
              <a:gdLst/>
              <a:ahLst/>
              <a:cxnLst/>
              <a:rect r="r" b="b" t="t" l="l"/>
              <a:pathLst>
                <a:path h="1825883" w="1345398">
                  <a:moveTo>
                    <a:pt x="77293" y="0"/>
                  </a:moveTo>
                  <a:lnTo>
                    <a:pt x="1268105" y="0"/>
                  </a:lnTo>
                  <a:cubicBezTo>
                    <a:pt x="1310793" y="0"/>
                    <a:pt x="1345398" y="34605"/>
                    <a:pt x="1345398" y="77293"/>
                  </a:cubicBezTo>
                  <a:lnTo>
                    <a:pt x="1345398" y="1748589"/>
                  </a:lnTo>
                  <a:cubicBezTo>
                    <a:pt x="1345398" y="1791277"/>
                    <a:pt x="1310793" y="1825883"/>
                    <a:pt x="1268105" y="1825883"/>
                  </a:cubicBezTo>
                  <a:lnTo>
                    <a:pt x="77293" y="1825883"/>
                  </a:lnTo>
                  <a:cubicBezTo>
                    <a:pt x="34605" y="1825883"/>
                    <a:pt x="0" y="1791277"/>
                    <a:pt x="0" y="1748589"/>
                  </a:cubicBezTo>
                  <a:lnTo>
                    <a:pt x="0" y="77293"/>
                  </a:lnTo>
                  <a:cubicBezTo>
                    <a:pt x="0" y="34605"/>
                    <a:pt x="34605" y="0"/>
                    <a:pt x="77293" y="0"/>
                  </a:cubicBezTo>
                  <a:close/>
                </a:path>
              </a:pathLst>
            </a:custGeom>
            <a:solidFill>
              <a:srgbClr val="000000">
                <a:alpha val="0"/>
              </a:srgbClr>
            </a:solidFill>
            <a:ln w="3810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sp>
          <p:nvSpPr>
            <p:cNvPr name="TextBox 10" id="10"/>
            <p:cNvSpPr txBox="true"/>
            <p:nvPr/>
          </p:nvSpPr>
          <p:spPr>
            <a:xfrm>
              <a:off x="0" y="-66675"/>
              <a:ext cx="1345398" cy="1892558"/>
            </a:xfrm>
            <a:prstGeom prst="rect">
              <a:avLst/>
            </a:prstGeom>
          </p:spPr>
          <p:txBody>
            <a:bodyPr anchor="ctr" rtlCol="false" tIns="50800" lIns="50800" bIns="50800" rIns="50800"/>
            <a:lstStyle/>
            <a:p>
              <a:pPr algn="ctr">
                <a:lnSpc>
                  <a:spcPts val="3151"/>
                </a:lnSpc>
              </a:pPr>
            </a:p>
          </p:txBody>
        </p:sp>
      </p:grpSp>
      <p:grpSp>
        <p:nvGrpSpPr>
          <p:cNvPr name="Group 11" id="11"/>
          <p:cNvGrpSpPr/>
          <p:nvPr/>
        </p:nvGrpSpPr>
        <p:grpSpPr>
          <a:xfrm rot="0">
            <a:off x="10732965" y="1374607"/>
            <a:ext cx="4151998" cy="1727659"/>
            <a:chOff x="0" y="0"/>
            <a:chExt cx="1093530" cy="455021"/>
          </a:xfrm>
        </p:grpSpPr>
        <p:sp>
          <p:nvSpPr>
            <p:cNvPr name="Freeform 12" id="12"/>
            <p:cNvSpPr/>
            <p:nvPr/>
          </p:nvSpPr>
          <p:spPr>
            <a:xfrm flipH="false" flipV="false" rot="0">
              <a:off x="0" y="0"/>
              <a:ext cx="1093530" cy="455021"/>
            </a:xfrm>
            <a:custGeom>
              <a:avLst/>
              <a:gdLst/>
              <a:ahLst/>
              <a:cxnLst/>
              <a:rect r="r" b="b" t="t" l="l"/>
              <a:pathLst>
                <a:path h="455021" w="1093530">
                  <a:moveTo>
                    <a:pt x="95096" y="0"/>
                  </a:moveTo>
                  <a:lnTo>
                    <a:pt x="998435" y="0"/>
                  </a:lnTo>
                  <a:cubicBezTo>
                    <a:pt x="1023655" y="0"/>
                    <a:pt x="1047844" y="10019"/>
                    <a:pt x="1065677" y="27853"/>
                  </a:cubicBezTo>
                  <a:cubicBezTo>
                    <a:pt x="1083511" y="45687"/>
                    <a:pt x="1093530" y="69875"/>
                    <a:pt x="1093530" y="95096"/>
                  </a:cubicBezTo>
                  <a:lnTo>
                    <a:pt x="1093530" y="359925"/>
                  </a:lnTo>
                  <a:cubicBezTo>
                    <a:pt x="1093530" y="412445"/>
                    <a:pt x="1050954" y="455021"/>
                    <a:pt x="998435" y="455021"/>
                  </a:cubicBezTo>
                  <a:lnTo>
                    <a:pt x="95096" y="455021"/>
                  </a:lnTo>
                  <a:cubicBezTo>
                    <a:pt x="42576" y="455021"/>
                    <a:pt x="0" y="412445"/>
                    <a:pt x="0" y="359925"/>
                  </a:cubicBezTo>
                  <a:lnTo>
                    <a:pt x="0" y="95096"/>
                  </a:lnTo>
                  <a:cubicBezTo>
                    <a:pt x="0" y="42576"/>
                    <a:pt x="42576" y="0"/>
                    <a:pt x="95096" y="0"/>
                  </a:cubicBezTo>
                  <a:close/>
                </a:path>
              </a:pathLst>
            </a:custGeom>
            <a:gradFill rotWithShape="true">
              <a:gsLst>
                <a:gs pos="0">
                  <a:srgbClr val="0039E6">
                    <a:alpha val="78000"/>
                  </a:srgbClr>
                </a:gs>
                <a:gs pos="100000">
                  <a:srgbClr val="3CFFE2">
                    <a:alpha val="78000"/>
                  </a:srgbClr>
                </a:gs>
              </a:gsLst>
              <a:path path="circle">
                <a:fillToRect l="0" r="100000" t="0" b="100000"/>
              </a:path>
              <a:tileRect r="0" l="-100000" b="0" t="-100000"/>
            </a:gradFill>
            <a:ln cap="rnd">
              <a:noFill/>
              <a:prstDash val="solid"/>
              <a:round/>
            </a:ln>
          </p:spPr>
        </p:sp>
        <p:sp>
          <p:nvSpPr>
            <p:cNvPr name="TextBox 13" id="13"/>
            <p:cNvSpPr txBox="true"/>
            <p:nvPr/>
          </p:nvSpPr>
          <p:spPr>
            <a:xfrm>
              <a:off x="0" y="-66675"/>
              <a:ext cx="1093530" cy="521696"/>
            </a:xfrm>
            <a:prstGeom prst="rect">
              <a:avLst/>
            </a:prstGeom>
          </p:spPr>
          <p:txBody>
            <a:bodyPr anchor="ctr" rtlCol="false" tIns="50800" lIns="50800" bIns="50800" rIns="50800"/>
            <a:lstStyle/>
            <a:p>
              <a:pPr algn="ctr">
                <a:lnSpc>
                  <a:spcPts val="3151"/>
                </a:lnSpc>
              </a:pPr>
            </a:p>
          </p:txBody>
        </p:sp>
      </p:grpSp>
      <p:grpSp>
        <p:nvGrpSpPr>
          <p:cNvPr name="Group 14" id="14"/>
          <p:cNvGrpSpPr/>
          <p:nvPr/>
        </p:nvGrpSpPr>
        <p:grpSpPr>
          <a:xfrm rot="0">
            <a:off x="8358628" y="2291782"/>
            <a:ext cx="8900672" cy="7304082"/>
            <a:chOff x="0" y="0"/>
            <a:chExt cx="2344210" cy="1923709"/>
          </a:xfrm>
        </p:grpSpPr>
        <p:sp>
          <p:nvSpPr>
            <p:cNvPr name="Freeform 15" id="15"/>
            <p:cNvSpPr/>
            <p:nvPr/>
          </p:nvSpPr>
          <p:spPr>
            <a:xfrm flipH="false" flipV="false" rot="0">
              <a:off x="0" y="0"/>
              <a:ext cx="2344210" cy="1923709"/>
            </a:xfrm>
            <a:custGeom>
              <a:avLst/>
              <a:gdLst/>
              <a:ahLst/>
              <a:cxnLst/>
              <a:rect r="r" b="b" t="t" l="l"/>
              <a:pathLst>
                <a:path h="1923709" w="2344210">
                  <a:moveTo>
                    <a:pt x="44360" y="0"/>
                  </a:moveTo>
                  <a:lnTo>
                    <a:pt x="2299850" y="0"/>
                  </a:lnTo>
                  <a:cubicBezTo>
                    <a:pt x="2311615" y="0"/>
                    <a:pt x="2322898" y="4674"/>
                    <a:pt x="2331217" y="12993"/>
                  </a:cubicBezTo>
                  <a:cubicBezTo>
                    <a:pt x="2339536" y="21312"/>
                    <a:pt x="2344210" y="32595"/>
                    <a:pt x="2344210" y="44360"/>
                  </a:cubicBezTo>
                  <a:lnTo>
                    <a:pt x="2344210" y="1879348"/>
                  </a:lnTo>
                  <a:cubicBezTo>
                    <a:pt x="2344210" y="1891114"/>
                    <a:pt x="2339536" y="1902397"/>
                    <a:pt x="2331217" y="1910716"/>
                  </a:cubicBezTo>
                  <a:cubicBezTo>
                    <a:pt x="2322898" y="1919035"/>
                    <a:pt x="2311615" y="1923709"/>
                    <a:pt x="2299850" y="1923709"/>
                  </a:cubicBezTo>
                  <a:lnTo>
                    <a:pt x="44360" y="1923709"/>
                  </a:lnTo>
                  <a:cubicBezTo>
                    <a:pt x="32595" y="1923709"/>
                    <a:pt x="21312" y="1919035"/>
                    <a:pt x="12993" y="1910716"/>
                  </a:cubicBezTo>
                  <a:cubicBezTo>
                    <a:pt x="4674" y="1902397"/>
                    <a:pt x="0" y="1891114"/>
                    <a:pt x="0" y="1879348"/>
                  </a:cubicBezTo>
                  <a:lnTo>
                    <a:pt x="0" y="44360"/>
                  </a:lnTo>
                  <a:cubicBezTo>
                    <a:pt x="0" y="32595"/>
                    <a:pt x="4674" y="21312"/>
                    <a:pt x="12993" y="12993"/>
                  </a:cubicBezTo>
                  <a:cubicBezTo>
                    <a:pt x="21312" y="4674"/>
                    <a:pt x="32595" y="0"/>
                    <a:pt x="44360" y="0"/>
                  </a:cubicBezTo>
                  <a:close/>
                </a:path>
              </a:pathLst>
            </a:custGeom>
            <a:solidFill>
              <a:srgbClr val="FFFFFF">
                <a:alpha val="62745"/>
              </a:srgbClr>
            </a:solidFill>
          </p:spPr>
        </p:sp>
        <p:sp>
          <p:nvSpPr>
            <p:cNvPr name="TextBox 16" id="16"/>
            <p:cNvSpPr txBox="true"/>
            <p:nvPr/>
          </p:nvSpPr>
          <p:spPr>
            <a:xfrm>
              <a:off x="0" y="-66675"/>
              <a:ext cx="2344210" cy="1990384"/>
            </a:xfrm>
            <a:prstGeom prst="rect">
              <a:avLst/>
            </a:prstGeom>
          </p:spPr>
          <p:txBody>
            <a:bodyPr anchor="ctr" rtlCol="false" tIns="50800" lIns="50800" bIns="50800" rIns="50800"/>
            <a:lstStyle/>
            <a:p>
              <a:pPr algn="ctr">
                <a:lnSpc>
                  <a:spcPts val="3151"/>
                </a:lnSpc>
              </a:pPr>
            </a:p>
          </p:txBody>
        </p:sp>
      </p:grpSp>
      <p:grpSp>
        <p:nvGrpSpPr>
          <p:cNvPr name="Group 17" id="17"/>
          <p:cNvGrpSpPr/>
          <p:nvPr/>
        </p:nvGrpSpPr>
        <p:grpSpPr>
          <a:xfrm rot="0">
            <a:off x="8358628" y="2240650"/>
            <a:ext cx="8815302" cy="7337275"/>
            <a:chOff x="0" y="0"/>
            <a:chExt cx="2321726" cy="1932451"/>
          </a:xfrm>
        </p:grpSpPr>
        <p:sp>
          <p:nvSpPr>
            <p:cNvPr name="Freeform 18" id="18"/>
            <p:cNvSpPr/>
            <p:nvPr/>
          </p:nvSpPr>
          <p:spPr>
            <a:xfrm flipH="false" flipV="false" rot="0">
              <a:off x="0" y="0"/>
              <a:ext cx="2321726" cy="1932451"/>
            </a:xfrm>
            <a:custGeom>
              <a:avLst/>
              <a:gdLst/>
              <a:ahLst/>
              <a:cxnLst/>
              <a:rect r="r" b="b" t="t" l="l"/>
              <a:pathLst>
                <a:path h="1932451" w="2321726">
                  <a:moveTo>
                    <a:pt x="44790" y="0"/>
                  </a:moveTo>
                  <a:lnTo>
                    <a:pt x="2276936" y="0"/>
                  </a:lnTo>
                  <a:cubicBezTo>
                    <a:pt x="2288815" y="0"/>
                    <a:pt x="2300207" y="4719"/>
                    <a:pt x="2308607" y="13119"/>
                  </a:cubicBezTo>
                  <a:cubicBezTo>
                    <a:pt x="2317007" y="21518"/>
                    <a:pt x="2321726" y="32911"/>
                    <a:pt x="2321726" y="44790"/>
                  </a:cubicBezTo>
                  <a:lnTo>
                    <a:pt x="2321726" y="1887661"/>
                  </a:lnTo>
                  <a:cubicBezTo>
                    <a:pt x="2321726" y="1912398"/>
                    <a:pt x="2301672" y="1932451"/>
                    <a:pt x="2276936" y="1932451"/>
                  </a:cubicBezTo>
                  <a:lnTo>
                    <a:pt x="44790" y="1932451"/>
                  </a:lnTo>
                  <a:cubicBezTo>
                    <a:pt x="32911" y="1932451"/>
                    <a:pt x="21518" y="1927732"/>
                    <a:pt x="13119" y="1919332"/>
                  </a:cubicBezTo>
                  <a:cubicBezTo>
                    <a:pt x="4719" y="1910933"/>
                    <a:pt x="0" y="1899540"/>
                    <a:pt x="0" y="1887661"/>
                  </a:cubicBezTo>
                  <a:lnTo>
                    <a:pt x="0" y="44790"/>
                  </a:lnTo>
                  <a:cubicBezTo>
                    <a:pt x="0" y="32911"/>
                    <a:pt x="4719" y="21518"/>
                    <a:pt x="13119" y="13119"/>
                  </a:cubicBezTo>
                  <a:cubicBezTo>
                    <a:pt x="21518" y="4719"/>
                    <a:pt x="32911" y="0"/>
                    <a:pt x="44790" y="0"/>
                  </a:cubicBezTo>
                  <a:close/>
                </a:path>
              </a:pathLst>
            </a:custGeom>
            <a:solidFill>
              <a:srgbClr val="000000">
                <a:alpha val="0"/>
              </a:srgbClr>
            </a:solidFill>
            <a:ln w="3810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sp>
          <p:nvSpPr>
            <p:cNvPr name="TextBox 19" id="19"/>
            <p:cNvSpPr txBox="true"/>
            <p:nvPr/>
          </p:nvSpPr>
          <p:spPr>
            <a:xfrm>
              <a:off x="0" y="-66675"/>
              <a:ext cx="2321726" cy="1999126"/>
            </a:xfrm>
            <a:prstGeom prst="rect">
              <a:avLst/>
            </a:prstGeom>
          </p:spPr>
          <p:txBody>
            <a:bodyPr anchor="ctr" rtlCol="false" tIns="50800" lIns="50800" bIns="50800" rIns="50800"/>
            <a:lstStyle/>
            <a:p>
              <a:pPr algn="ctr">
                <a:lnSpc>
                  <a:spcPts val="3151"/>
                </a:lnSpc>
              </a:pPr>
            </a:p>
          </p:txBody>
        </p:sp>
      </p:grpSp>
      <p:sp>
        <p:nvSpPr>
          <p:cNvPr name="Freeform 20" id="20"/>
          <p:cNvSpPr/>
          <p:nvPr/>
        </p:nvSpPr>
        <p:spPr>
          <a:xfrm flipH="false" flipV="false" rot="0">
            <a:off x="8864677" y="2398449"/>
            <a:ext cx="8059314" cy="7021677"/>
          </a:xfrm>
          <a:custGeom>
            <a:avLst/>
            <a:gdLst/>
            <a:ahLst/>
            <a:cxnLst/>
            <a:rect r="r" b="b" t="t" l="l"/>
            <a:pathLst>
              <a:path h="7021677" w="8059314">
                <a:moveTo>
                  <a:pt x="0" y="0"/>
                </a:moveTo>
                <a:lnTo>
                  <a:pt x="8059313" y="0"/>
                </a:lnTo>
                <a:lnTo>
                  <a:pt x="8059313" y="7021677"/>
                </a:lnTo>
                <a:lnTo>
                  <a:pt x="0" y="7021677"/>
                </a:lnTo>
                <a:lnTo>
                  <a:pt x="0" y="0"/>
                </a:lnTo>
                <a:close/>
              </a:path>
            </a:pathLst>
          </a:custGeom>
          <a:blipFill>
            <a:blip r:embed="rId2"/>
            <a:stretch>
              <a:fillRect l="0" t="0" r="0" b="0"/>
            </a:stretch>
          </a:blipFill>
        </p:spPr>
      </p:sp>
      <p:sp>
        <p:nvSpPr>
          <p:cNvPr name="TextBox 21" id="21"/>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22" id="22"/>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23" id="23"/>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24" id="24"/>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25" id="25"/>
          <p:cNvSpPr txBox="true"/>
          <p:nvPr/>
        </p:nvSpPr>
        <p:spPr>
          <a:xfrm rot="0">
            <a:off x="298794" y="393532"/>
            <a:ext cx="9540668" cy="981075"/>
          </a:xfrm>
          <a:prstGeom prst="rect">
            <a:avLst/>
          </a:prstGeom>
        </p:spPr>
        <p:txBody>
          <a:bodyPr anchor="t" rtlCol="false" tIns="0" lIns="0" bIns="0" rIns="0">
            <a:spAutoFit/>
          </a:bodyPr>
          <a:lstStyle/>
          <a:p>
            <a:pPr algn="ctr">
              <a:lnSpc>
                <a:spcPts val="7200"/>
              </a:lnSpc>
            </a:pPr>
            <a:r>
              <a:rPr lang="en-US" b="true" sz="6000">
                <a:solidFill>
                  <a:srgbClr val="65FFE8"/>
                </a:solidFill>
                <a:latin typeface="Poppins Bold"/>
                <a:ea typeface="Poppins Bold"/>
                <a:cs typeface="Poppins Bold"/>
                <a:sym typeface="Poppins Bold"/>
              </a:rPr>
              <a:t>PHÂN TÍCH YÊU CẦU:</a:t>
            </a:r>
          </a:p>
        </p:txBody>
      </p:sp>
      <p:sp>
        <p:nvSpPr>
          <p:cNvPr name="TextBox 26" id="26"/>
          <p:cNvSpPr txBox="true"/>
          <p:nvPr/>
        </p:nvSpPr>
        <p:spPr>
          <a:xfrm rot="0">
            <a:off x="1363116" y="3534716"/>
            <a:ext cx="4716437" cy="3956770"/>
          </a:xfrm>
          <a:prstGeom prst="rect">
            <a:avLst/>
          </a:prstGeom>
        </p:spPr>
        <p:txBody>
          <a:bodyPr anchor="t" rtlCol="false" tIns="0" lIns="0" bIns="0" rIns="0">
            <a:spAutoFit/>
          </a:bodyPr>
          <a:lstStyle/>
          <a:p>
            <a:pPr algn="just" marL="533634" indent="-266817" lvl="1">
              <a:lnSpc>
                <a:spcPts val="3460"/>
              </a:lnSpc>
              <a:buFont typeface="Arial"/>
              <a:buChar char="•"/>
            </a:pPr>
            <a:r>
              <a:rPr lang="en-US" sz="2471">
                <a:solidFill>
                  <a:srgbClr val="3562AF"/>
                </a:solidFill>
                <a:latin typeface="Poppins"/>
                <a:ea typeface="Poppins"/>
                <a:cs typeface="Poppins"/>
                <a:sym typeface="Poppins"/>
              </a:rPr>
              <a:t>Sử dụng Thymeleaf kết hợp Bootstrap để xây dựng giao diện người dùng.</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Sử dụng Business Logic để xử lý nghiệp vụ</a:t>
            </a:r>
          </a:p>
          <a:p>
            <a:pPr algn="just" marL="533634" indent="-266817" lvl="1">
              <a:lnSpc>
                <a:spcPts val="3460"/>
              </a:lnSpc>
              <a:buFont typeface="Arial"/>
              <a:buChar char="•"/>
            </a:pPr>
            <a:r>
              <a:rPr lang="en-US" sz="2471">
                <a:solidFill>
                  <a:srgbClr val="3562AF"/>
                </a:solidFill>
                <a:latin typeface="Poppins"/>
                <a:ea typeface="Poppins"/>
                <a:cs typeface="Poppins"/>
                <a:sym typeface="Poppins"/>
              </a:rPr>
              <a:t>Sử dụng DataAccess kết nối Data JPA với dữ liệu MariaDB</a:t>
            </a:r>
          </a:p>
        </p:txBody>
      </p:sp>
      <p:sp>
        <p:nvSpPr>
          <p:cNvPr name="TextBox 27" id="27"/>
          <p:cNvSpPr txBox="true"/>
          <p:nvPr/>
        </p:nvSpPr>
        <p:spPr>
          <a:xfrm rot="0">
            <a:off x="1762217" y="1958407"/>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KIẾN TRÚC</a:t>
            </a:r>
          </a:p>
        </p:txBody>
      </p:sp>
      <p:sp>
        <p:nvSpPr>
          <p:cNvPr name="TextBox 28" id="28"/>
          <p:cNvSpPr txBox="true"/>
          <p:nvPr/>
        </p:nvSpPr>
        <p:spPr>
          <a:xfrm rot="0">
            <a:off x="10849846" y="1644082"/>
            <a:ext cx="3918236" cy="333375"/>
          </a:xfrm>
          <a:prstGeom prst="rect">
            <a:avLst/>
          </a:prstGeom>
        </p:spPr>
        <p:txBody>
          <a:bodyPr anchor="t" rtlCol="false" tIns="0" lIns="0" bIns="0" rIns="0">
            <a:spAutoFit/>
          </a:bodyPr>
          <a:lstStyle/>
          <a:p>
            <a:pPr algn="ctr">
              <a:lnSpc>
                <a:spcPts val="2520"/>
              </a:lnSpc>
            </a:pPr>
            <a:r>
              <a:rPr lang="en-US" b="true" sz="2100">
                <a:solidFill>
                  <a:srgbClr val="FFFFFF"/>
                </a:solidFill>
                <a:latin typeface="Poppins Bold"/>
                <a:ea typeface="Poppins Bold"/>
                <a:cs typeface="Poppins Bold"/>
                <a:sym typeface="Poppins Bold"/>
              </a:rPr>
              <a:t>MÔ HÌNH DỮ LIỆU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0004A">
                <a:alpha val="100000"/>
              </a:srgbClr>
            </a:gs>
            <a:gs pos="33333">
              <a:srgbClr val="31B4CB">
                <a:alpha val="100000"/>
              </a:srgbClr>
            </a:gs>
            <a:gs pos="66667">
              <a:srgbClr val="000000">
                <a:alpha val="100000"/>
              </a:srgbClr>
            </a:gs>
            <a:gs pos="100000">
              <a:srgbClr val="0F005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14350" y="8980109"/>
            <a:ext cx="14241079" cy="995920"/>
            <a:chOff x="0" y="0"/>
            <a:chExt cx="3750737" cy="262300"/>
          </a:xfrm>
        </p:grpSpPr>
        <p:sp>
          <p:nvSpPr>
            <p:cNvPr name="Freeform 3" id="3"/>
            <p:cNvSpPr/>
            <p:nvPr/>
          </p:nvSpPr>
          <p:spPr>
            <a:xfrm flipH="false" flipV="false" rot="0">
              <a:off x="0" y="0"/>
              <a:ext cx="3750737" cy="262300"/>
            </a:xfrm>
            <a:custGeom>
              <a:avLst/>
              <a:gdLst/>
              <a:ahLst/>
              <a:cxnLst/>
              <a:rect r="r" b="b" t="t" l="l"/>
              <a:pathLst>
                <a:path h="262300" w="3750737">
                  <a:moveTo>
                    <a:pt x="18484" y="0"/>
                  </a:moveTo>
                  <a:lnTo>
                    <a:pt x="3732254" y="0"/>
                  </a:lnTo>
                  <a:cubicBezTo>
                    <a:pt x="3742461" y="0"/>
                    <a:pt x="3750737" y="8275"/>
                    <a:pt x="3750737" y="18484"/>
                  </a:cubicBezTo>
                  <a:lnTo>
                    <a:pt x="3750737" y="243817"/>
                  </a:lnTo>
                  <a:cubicBezTo>
                    <a:pt x="3750737" y="248719"/>
                    <a:pt x="3748790" y="253420"/>
                    <a:pt x="3745323" y="256886"/>
                  </a:cubicBezTo>
                  <a:cubicBezTo>
                    <a:pt x="3741857" y="260353"/>
                    <a:pt x="3737156" y="262300"/>
                    <a:pt x="3732254" y="262300"/>
                  </a:cubicBezTo>
                  <a:lnTo>
                    <a:pt x="18484" y="262300"/>
                  </a:lnTo>
                  <a:cubicBezTo>
                    <a:pt x="8275" y="262300"/>
                    <a:pt x="0" y="254025"/>
                    <a:pt x="0" y="243817"/>
                  </a:cubicBezTo>
                  <a:lnTo>
                    <a:pt x="0" y="18484"/>
                  </a:lnTo>
                  <a:cubicBezTo>
                    <a:pt x="0" y="8275"/>
                    <a:pt x="8275" y="0"/>
                    <a:pt x="18484" y="0"/>
                  </a:cubicBezTo>
                  <a:close/>
                </a:path>
              </a:pathLst>
            </a:custGeom>
            <a:gradFill rotWithShape="true">
              <a:gsLst>
                <a:gs pos="0">
                  <a:srgbClr val="0039E6">
                    <a:alpha val="100000"/>
                  </a:srgbClr>
                </a:gs>
                <a:gs pos="100000">
                  <a:srgbClr val="3CFFE2">
                    <a:alpha val="100000"/>
                  </a:srgbClr>
                </a:gs>
              </a:gsLst>
              <a:path path="circle">
                <a:fillToRect l="0" r="100000" t="0" b="100000"/>
              </a:path>
              <a:tileRect r="0" l="-100000" b="0" t="-100000"/>
            </a:gradFill>
          </p:spPr>
        </p:sp>
        <p:sp>
          <p:nvSpPr>
            <p:cNvPr name="TextBox 4" id="4"/>
            <p:cNvSpPr txBox="true"/>
            <p:nvPr/>
          </p:nvSpPr>
          <p:spPr>
            <a:xfrm>
              <a:off x="0" y="-66675"/>
              <a:ext cx="3750737" cy="328975"/>
            </a:xfrm>
            <a:prstGeom prst="rect">
              <a:avLst/>
            </a:prstGeom>
          </p:spPr>
          <p:txBody>
            <a:bodyPr anchor="ctr" rtlCol="false" tIns="50800" lIns="50800" bIns="50800" rIns="50800"/>
            <a:lstStyle/>
            <a:p>
              <a:pPr algn="ctr">
                <a:lnSpc>
                  <a:spcPts val="3151"/>
                </a:lnSpc>
              </a:pPr>
            </a:p>
          </p:txBody>
        </p:sp>
      </p:grpSp>
      <p:sp>
        <p:nvSpPr>
          <p:cNvPr name="TextBox 5" id="5"/>
          <p:cNvSpPr txBox="true"/>
          <p:nvPr/>
        </p:nvSpPr>
        <p:spPr>
          <a:xfrm rot="0">
            <a:off x="783874" y="1291095"/>
            <a:ext cx="9191401" cy="1426877"/>
          </a:xfrm>
          <a:prstGeom prst="rect">
            <a:avLst/>
          </a:prstGeom>
        </p:spPr>
        <p:txBody>
          <a:bodyPr anchor="t" rtlCol="false" tIns="0" lIns="0" bIns="0" rIns="0">
            <a:spAutoFit/>
          </a:bodyPr>
          <a:lstStyle/>
          <a:p>
            <a:pPr algn="l">
              <a:lnSpc>
                <a:spcPts val="10578"/>
              </a:lnSpc>
            </a:pPr>
            <a:r>
              <a:rPr lang="en-US" sz="8815" b="true">
                <a:solidFill>
                  <a:srgbClr val="FFFFFF"/>
                </a:solidFill>
                <a:latin typeface="Poppins Bold"/>
                <a:ea typeface="Poppins Bold"/>
                <a:cs typeface="Poppins Bold"/>
                <a:sym typeface="Poppins Bold"/>
              </a:rPr>
              <a:t>YÊU CẦU ĐỀ TÀI</a:t>
            </a:r>
          </a:p>
        </p:txBody>
      </p:sp>
      <p:grpSp>
        <p:nvGrpSpPr>
          <p:cNvPr name="Group 6" id="6"/>
          <p:cNvGrpSpPr/>
          <p:nvPr/>
        </p:nvGrpSpPr>
        <p:grpSpPr>
          <a:xfrm rot="0">
            <a:off x="9706711" y="2547926"/>
            <a:ext cx="6901419" cy="4322016"/>
            <a:chOff x="0" y="0"/>
            <a:chExt cx="1485610" cy="930364"/>
          </a:xfrm>
        </p:grpSpPr>
        <p:sp>
          <p:nvSpPr>
            <p:cNvPr name="Freeform 7" id="7"/>
            <p:cNvSpPr/>
            <p:nvPr/>
          </p:nvSpPr>
          <p:spPr>
            <a:xfrm flipH="false" flipV="false" rot="0">
              <a:off x="0" y="0"/>
              <a:ext cx="1485610" cy="930364"/>
            </a:xfrm>
            <a:custGeom>
              <a:avLst/>
              <a:gdLst/>
              <a:ahLst/>
              <a:cxnLst/>
              <a:rect r="r" b="b" t="t" l="l"/>
              <a:pathLst>
                <a:path h="930364" w="1485610">
                  <a:moveTo>
                    <a:pt x="44871" y="0"/>
                  </a:moveTo>
                  <a:lnTo>
                    <a:pt x="1440739" y="0"/>
                  </a:lnTo>
                  <a:cubicBezTo>
                    <a:pt x="1465521" y="0"/>
                    <a:pt x="1485610" y="20090"/>
                    <a:pt x="1485610" y="44871"/>
                  </a:cubicBezTo>
                  <a:lnTo>
                    <a:pt x="1485610" y="885492"/>
                  </a:lnTo>
                  <a:cubicBezTo>
                    <a:pt x="1485610" y="910274"/>
                    <a:pt x="1465521" y="930364"/>
                    <a:pt x="1440739" y="930364"/>
                  </a:cubicBezTo>
                  <a:lnTo>
                    <a:pt x="44871" y="930364"/>
                  </a:lnTo>
                  <a:cubicBezTo>
                    <a:pt x="20090" y="930364"/>
                    <a:pt x="0" y="910274"/>
                    <a:pt x="0" y="885492"/>
                  </a:cubicBezTo>
                  <a:lnTo>
                    <a:pt x="0" y="44871"/>
                  </a:lnTo>
                  <a:cubicBezTo>
                    <a:pt x="0" y="20090"/>
                    <a:pt x="20090" y="0"/>
                    <a:pt x="44871" y="0"/>
                  </a:cubicBezTo>
                  <a:close/>
                </a:path>
              </a:pathLst>
            </a:custGeom>
            <a:blipFill>
              <a:blip r:embed="rId2"/>
              <a:stretch>
                <a:fillRect l="0" t="-3093" r="0" b="-3093"/>
              </a:stretch>
            </a:blipFill>
            <a:ln w="209550" cap="rnd">
              <a:gradFill>
                <a:gsLst>
                  <a:gs pos="0">
                    <a:srgbClr val="0039E6">
                      <a:alpha val="100000"/>
                    </a:srgbClr>
                  </a:gs>
                  <a:gs pos="100000">
                    <a:srgbClr val="3CFFE2">
                      <a:alpha val="100000"/>
                    </a:srgbClr>
                  </a:gs>
                </a:gsLst>
                <a:path path="circle">
                  <a:fillToRect l="0" r="100000" t="0" b="100000"/>
                </a:path>
                <a:tileRect r="0" l="-100000" b="0" t="-100000"/>
              </a:gradFill>
              <a:prstDash val="solid"/>
              <a:round/>
            </a:ln>
          </p:spPr>
        </p:sp>
      </p:grpSp>
      <p:sp>
        <p:nvSpPr>
          <p:cNvPr name="TextBox 8" id="8"/>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9" id="9"/>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10" id="10"/>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11" id="11"/>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12" id="12"/>
          <p:cNvSpPr txBox="true"/>
          <p:nvPr/>
        </p:nvSpPr>
        <p:spPr>
          <a:xfrm rot="0">
            <a:off x="783874" y="2981322"/>
            <a:ext cx="8108987" cy="5210141"/>
          </a:xfrm>
          <a:prstGeom prst="rect">
            <a:avLst/>
          </a:prstGeom>
        </p:spPr>
        <p:txBody>
          <a:bodyPr anchor="t" rtlCol="false" tIns="0" lIns="0" bIns="0" rIns="0">
            <a:spAutoFit/>
          </a:bodyPr>
          <a:lstStyle/>
          <a:p>
            <a:pPr algn="just">
              <a:lnSpc>
                <a:spcPts val="3151"/>
              </a:lnSpc>
            </a:pPr>
            <a:r>
              <a:rPr lang="en-US" sz="2251">
                <a:solidFill>
                  <a:srgbClr val="FFFFFF"/>
                </a:solidFill>
                <a:latin typeface="Poppins"/>
                <a:ea typeface="Poppins"/>
                <a:cs typeface="Poppins"/>
                <a:sym typeface="Poppins"/>
              </a:rPr>
              <a:t> 1. Tạo các enities sao cho khi thực thi sẽ tạo ra các bảng như hình </a:t>
            </a:r>
          </a:p>
          <a:p>
            <a:pPr algn="just">
              <a:lnSpc>
                <a:spcPts val="3151"/>
              </a:lnSpc>
            </a:pPr>
            <a:r>
              <a:rPr lang="en-US" sz="2251">
                <a:solidFill>
                  <a:srgbClr val="FFFFFF"/>
                </a:solidFill>
                <a:latin typeface="Poppins"/>
                <a:ea typeface="Poppins"/>
                <a:cs typeface="Poppins"/>
                <a:sym typeface="Poppins"/>
              </a:rPr>
              <a:t> 2. Viết các repositories interface </a:t>
            </a:r>
          </a:p>
          <a:p>
            <a:pPr algn="just">
              <a:lnSpc>
                <a:spcPts val="3151"/>
              </a:lnSpc>
            </a:pPr>
            <a:r>
              <a:rPr lang="en-US" sz="2251">
                <a:solidFill>
                  <a:srgbClr val="FFFFFF"/>
                </a:solidFill>
                <a:latin typeface="Poppins"/>
                <a:ea typeface="Poppins"/>
                <a:cs typeface="Poppins"/>
                <a:sym typeface="Poppins"/>
              </a:rPr>
              <a:t> 3. Viết các lớp services </a:t>
            </a:r>
          </a:p>
          <a:p>
            <a:pPr algn="just">
              <a:lnSpc>
                <a:spcPts val="3151"/>
              </a:lnSpc>
            </a:pPr>
            <a:r>
              <a:rPr lang="en-US" sz="2251">
                <a:solidFill>
                  <a:srgbClr val="FFFFFF"/>
                </a:solidFill>
                <a:latin typeface="Poppins"/>
                <a:ea typeface="Poppins"/>
                <a:cs typeface="Poppins"/>
                <a:sym typeface="Poppins"/>
              </a:rPr>
              <a:t> 4. Tạo các trang web cho phép công ty đăng tin tuyển người với các skill mong                muốn </a:t>
            </a:r>
          </a:p>
          <a:p>
            <a:pPr algn="just">
              <a:lnSpc>
                <a:spcPts val="3151"/>
              </a:lnSpc>
            </a:pPr>
            <a:r>
              <a:rPr lang="en-US" sz="2251">
                <a:solidFill>
                  <a:srgbClr val="FFFFFF"/>
                </a:solidFill>
                <a:latin typeface="Poppins"/>
                <a:ea typeface="Poppins"/>
                <a:cs typeface="Poppins"/>
                <a:sym typeface="Poppins"/>
              </a:rPr>
              <a:t> 5. Các ứng viên khi log vào sẽ được gợi ý các công việc có skill phù hợp với mình </a:t>
            </a:r>
          </a:p>
          <a:p>
            <a:pPr algn="just">
              <a:lnSpc>
                <a:spcPts val="3151"/>
              </a:lnSpc>
            </a:pPr>
            <a:r>
              <a:rPr lang="en-US" sz="2251">
                <a:solidFill>
                  <a:srgbClr val="FFFFFF"/>
                </a:solidFill>
                <a:latin typeface="Poppins"/>
                <a:ea typeface="Poppins"/>
                <a:cs typeface="Poppins"/>
                <a:sym typeface="Poppins"/>
              </a:rPr>
              <a:t> 6. Giúp các công ty tìm các ứng viên có skill phù hợp rồi gửi mail mời. </a:t>
            </a:r>
          </a:p>
          <a:p>
            <a:pPr algn="just">
              <a:lnSpc>
                <a:spcPts val="3151"/>
              </a:lnSpc>
            </a:pPr>
            <a:r>
              <a:rPr lang="en-US" sz="2251">
                <a:solidFill>
                  <a:srgbClr val="FFFFFF"/>
                </a:solidFill>
                <a:latin typeface="Poppins"/>
                <a:ea typeface="Poppins"/>
                <a:cs typeface="Poppins"/>
                <a:sym typeface="Poppins"/>
              </a:rPr>
              <a:t> 7. Đề xuất một số skill mà ứng viên chưa có để học.</a:t>
            </a:r>
          </a:p>
          <a:p>
            <a:pPr algn="just">
              <a:lnSpc>
                <a:spcPts val="3151"/>
              </a:lnSpc>
            </a:pPr>
            <a:r>
              <a:rPr lang="en-US" sz="2251">
                <a:solidFill>
                  <a:srgbClr val="FFFFFF"/>
                </a:solidFill>
                <a:latin typeface="Poppins"/>
                <a:ea typeface="Poppins"/>
                <a:cs typeface="Poppins"/>
                <a:sym typeface="Poppins"/>
              </a:rPr>
              <a:t> 8. Một số yều cầu khác</a:t>
            </a:r>
          </a:p>
          <a:p>
            <a:pPr algn="just" marL="0" indent="0" lvl="0">
              <a:lnSpc>
                <a:spcPts val="315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0059">
                <a:alpha val="100000"/>
              </a:srgbClr>
            </a:gs>
            <a:gs pos="33333">
              <a:srgbClr val="00E8FF">
                <a:alpha val="100000"/>
              </a:srgbClr>
            </a:gs>
            <a:gs pos="66667">
              <a:srgbClr val="A600FF">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51839" y="1711827"/>
            <a:ext cx="10350524" cy="7546473"/>
          </a:xfrm>
          <a:custGeom>
            <a:avLst/>
            <a:gdLst/>
            <a:ahLst/>
            <a:cxnLst/>
            <a:rect r="r" b="b" t="t" l="l"/>
            <a:pathLst>
              <a:path h="7546473" w="10350524">
                <a:moveTo>
                  <a:pt x="0" y="0"/>
                </a:moveTo>
                <a:lnTo>
                  <a:pt x="10350524" y="0"/>
                </a:lnTo>
                <a:lnTo>
                  <a:pt x="10350524" y="7546473"/>
                </a:lnTo>
                <a:lnTo>
                  <a:pt x="0" y="7546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93371" y="3970794"/>
            <a:ext cx="11301259" cy="6088553"/>
          </a:xfrm>
          <a:custGeom>
            <a:avLst/>
            <a:gdLst/>
            <a:ahLst/>
            <a:cxnLst/>
            <a:rect r="r" b="b" t="t" l="l"/>
            <a:pathLst>
              <a:path h="6088553" w="11301259">
                <a:moveTo>
                  <a:pt x="0" y="0"/>
                </a:moveTo>
                <a:lnTo>
                  <a:pt x="11301258" y="0"/>
                </a:lnTo>
                <a:lnTo>
                  <a:pt x="11301258" y="6088554"/>
                </a:lnTo>
                <a:lnTo>
                  <a:pt x="0" y="6088554"/>
                </a:lnTo>
                <a:lnTo>
                  <a:pt x="0" y="0"/>
                </a:lnTo>
                <a:close/>
              </a:path>
            </a:pathLst>
          </a:custGeom>
          <a:blipFill>
            <a:blip r:embed="rId4"/>
            <a:stretch>
              <a:fillRect l="0" t="0" r="0" b="0"/>
            </a:stretch>
          </a:blipFill>
        </p:spPr>
      </p:sp>
      <p:sp>
        <p:nvSpPr>
          <p:cNvPr name="TextBox 4" id="4"/>
          <p:cNvSpPr txBox="true"/>
          <p:nvPr/>
        </p:nvSpPr>
        <p:spPr>
          <a:xfrm rot="0">
            <a:off x="9144000" y="965066"/>
            <a:ext cx="1662550"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Home</a:t>
            </a:r>
          </a:p>
        </p:txBody>
      </p:sp>
      <p:sp>
        <p:nvSpPr>
          <p:cNvPr name="TextBox 5" id="5"/>
          <p:cNvSpPr txBox="true"/>
          <p:nvPr/>
        </p:nvSpPr>
        <p:spPr>
          <a:xfrm rot="0">
            <a:off x="11408122" y="967280"/>
            <a:ext cx="1907082" cy="40954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Poppins"/>
                <a:ea typeface="Poppins"/>
                <a:cs typeface="Poppins"/>
                <a:sym typeface="Poppins"/>
              </a:rPr>
              <a:t>About</a:t>
            </a:r>
          </a:p>
        </p:txBody>
      </p:sp>
      <p:sp>
        <p:nvSpPr>
          <p:cNvPr name="TextBox 6" id="6"/>
          <p:cNvSpPr txBox="true"/>
          <p:nvPr/>
        </p:nvSpPr>
        <p:spPr>
          <a:xfrm rot="0">
            <a:off x="13726729" y="943100"/>
            <a:ext cx="1916881" cy="40954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Poppins Bold"/>
                <a:ea typeface="Poppins Bold"/>
                <a:cs typeface="Poppins Bold"/>
                <a:sym typeface="Poppins Bold"/>
              </a:rPr>
              <a:t>Content</a:t>
            </a:r>
          </a:p>
        </p:txBody>
      </p:sp>
      <p:sp>
        <p:nvSpPr>
          <p:cNvPr name="TextBox 7" id="7"/>
          <p:cNvSpPr txBox="true"/>
          <p:nvPr/>
        </p:nvSpPr>
        <p:spPr>
          <a:xfrm rot="0">
            <a:off x="15034325" y="965066"/>
            <a:ext cx="2224975" cy="40954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Poppins"/>
                <a:ea typeface="Poppins"/>
                <a:cs typeface="Poppins"/>
                <a:sym typeface="Poppins"/>
              </a:rPr>
              <a:t>Others</a:t>
            </a:r>
          </a:p>
        </p:txBody>
      </p:sp>
      <p:sp>
        <p:nvSpPr>
          <p:cNvPr name="TextBox 8" id="8"/>
          <p:cNvSpPr txBox="true"/>
          <p:nvPr/>
        </p:nvSpPr>
        <p:spPr>
          <a:xfrm rot="0">
            <a:off x="4794919" y="1358884"/>
            <a:ext cx="8698162" cy="2771775"/>
          </a:xfrm>
          <a:prstGeom prst="rect">
            <a:avLst/>
          </a:prstGeom>
        </p:spPr>
        <p:txBody>
          <a:bodyPr anchor="t" rtlCol="false" tIns="0" lIns="0" bIns="0" rIns="0">
            <a:spAutoFit/>
          </a:bodyPr>
          <a:lstStyle/>
          <a:p>
            <a:pPr algn="ctr">
              <a:lnSpc>
                <a:spcPts val="10578"/>
              </a:lnSpc>
            </a:pPr>
            <a:r>
              <a:rPr lang="en-US" b="true" sz="8815">
                <a:solidFill>
                  <a:srgbClr val="FFFFFF"/>
                </a:solidFill>
                <a:latin typeface="Poppins Bold"/>
                <a:ea typeface="Poppins Bold"/>
                <a:cs typeface="Poppins Bold"/>
                <a:sym typeface="Poppins Bold"/>
              </a:rPr>
              <a:t>DEMO GIAO DIỆN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001715" y="180122"/>
            <a:ext cx="10396404" cy="5565213"/>
          </a:xfrm>
          <a:custGeom>
            <a:avLst/>
            <a:gdLst/>
            <a:ahLst/>
            <a:cxnLst/>
            <a:rect r="r" b="b" t="t" l="l"/>
            <a:pathLst>
              <a:path h="5565213" w="10396404">
                <a:moveTo>
                  <a:pt x="0" y="0"/>
                </a:moveTo>
                <a:lnTo>
                  <a:pt x="10396404" y="0"/>
                </a:lnTo>
                <a:lnTo>
                  <a:pt x="10396404" y="5565213"/>
                </a:lnTo>
                <a:lnTo>
                  <a:pt x="0" y="5565213"/>
                </a:lnTo>
                <a:lnTo>
                  <a:pt x="0" y="0"/>
                </a:lnTo>
                <a:close/>
              </a:path>
            </a:pathLst>
          </a:custGeom>
          <a:blipFill>
            <a:blip r:embed="rId2"/>
            <a:stretch>
              <a:fillRect l="0" t="-322" r="0" b="-322"/>
            </a:stretch>
          </a:blipFill>
        </p:spPr>
      </p:sp>
      <p:sp>
        <p:nvSpPr>
          <p:cNvPr name="Freeform 3" id="3"/>
          <p:cNvSpPr/>
          <p:nvPr/>
        </p:nvSpPr>
        <p:spPr>
          <a:xfrm flipH="false" flipV="false" rot="0">
            <a:off x="6001715" y="4051745"/>
            <a:ext cx="10396404" cy="5614058"/>
          </a:xfrm>
          <a:custGeom>
            <a:avLst/>
            <a:gdLst/>
            <a:ahLst/>
            <a:cxnLst/>
            <a:rect r="r" b="b" t="t" l="l"/>
            <a:pathLst>
              <a:path h="5614058" w="10396404">
                <a:moveTo>
                  <a:pt x="0" y="0"/>
                </a:moveTo>
                <a:lnTo>
                  <a:pt x="10396404" y="0"/>
                </a:lnTo>
                <a:lnTo>
                  <a:pt x="10396404" y="5614058"/>
                </a:lnTo>
                <a:lnTo>
                  <a:pt x="0" y="5614058"/>
                </a:lnTo>
                <a:lnTo>
                  <a:pt x="0" y="0"/>
                </a:lnTo>
                <a:close/>
              </a:path>
            </a:pathLst>
          </a:custGeom>
          <a:blipFill>
            <a:blip r:embed="rId3"/>
            <a:stretch>
              <a:fillRect l="0" t="0" r="0" b="0"/>
            </a:stretch>
          </a:blipFill>
        </p:spPr>
      </p:sp>
      <p:sp>
        <p:nvSpPr>
          <p:cNvPr name="TextBox 4" id="4"/>
          <p:cNvSpPr txBox="true"/>
          <p:nvPr/>
        </p:nvSpPr>
        <p:spPr>
          <a:xfrm rot="0">
            <a:off x="227198" y="2613470"/>
            <a:ext cx="5502016" cy="2809875"/>
          </a:xfrm>
          <a:prstGeom prst="rect">
            <a:avLst/>
          </a:prstGeom>
        </p:spPr>
        <p:txBody>
          <a:bodyPr anchor="t" rtlCol="false" tIns="0" lIns="0" bIns="0" rIns="0">
            <a:spAutoFit/>
          </a:bodyPr>
          <a:lstStyle/>
          <a:p>
            <a:pPr algn="ctr">
              <a:lnSpc>
                <a:spcPts val="7200"/>
              </a:lnSpc>
            </a:pPr>
            <a:r>
              <a:rPr lang="en-US" b="true" sz="6000">
                <a:solidFill>
                  <a:srgbClr val="FFFFFF"/>
                </a:solidFill>
                <a:latin typeface="Poppins Bold"/>
                <a:ea typeface="Poppins Bold"/>
                <a:cs typeface="Poppins Bold"/>
                <a:sym typeface="Poppins Bold"/>
              </a:rPr>
              <a:t>GIAO DIỆN LOGIN VỚI COMPANY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526243" y="2078034"/>
            <a:ext cx="13235514" cy="7180266"/>
          </a:xfrm>
          <a:custGeom>
            <a:avLst/>
            <a:gdLst/>
            <a:ahLst/>
            <a:cxnLst/>
            <a:rect r="r" b="b" t="t" l="l"/>
            <a:pathLst>
              <a:path h="7180266" w="13235514">
                <a:moveTo>
                  <a:pt x="0" y="0"/>
                </a:moveTo>
                <a:lnTo>
                  <a:pt x="13235514" y="0"/>
                </a:lnTo>
                <a:lnTo>
                  <a:pt x="13235514" y="7180266"/>
                </a:lnTo>
                <a:lnTo>
                  <a:pt x="0" y="7180266"/>
                </a:lnTo>
                <a:lnTo>
                  <a:pt x="0" y="0"/>
                </a:lnTo>
                <a:close/>
              </a:path>
            </a:pathLst>
          </a:custGeom>
          <a:blipFill>
            <a:blip r:embed="rId2"/>
            <a:stretch>
              <a:fillRect l="0" t="0" r="0" b="0"/>
            </a:stretch>
          </a:blipFill>
        </p:spPr>
      </p:sp>
      <p:sp>
        <p:nvSpPr>
          <p:cNvPr name="TextBox 3" id="3"/>
          <p:cNvSpPr txBox="true"/>
          <p:nvPr/>
        </p:nvSpPr>
        <p:spPr>
          <a:xfrm rot="0">
            <a:off x="4763855" y="314186"/>
            <a:ext cx="8760290" cy="1571625"/>
          </a:xfrm>
          <a:prstGeom prst="rect">
            <a:avLst/>
          </a:prstGeom>
        </p:spPr>
        <p:txBody>
          <a:bodyPr anchor="t" rtlCol="false" tIns="0" lIns="0" bIns="0" rIns="0">
            <a:spAutoFit/>
          </a:bodyPr>
          <a:lstStyle/>
          <a:p>
            <a:pPr algn="ctr">
              <a:lnSpc>
                <a:spcPts val="6000"/>
              </a:lnSpc>
            </a:pPr>
            <a:r>
              <a:rPr lang="en-US" b="true" sz="5000">
                <a:solidFill>
                  <a:srgbClr val="FFFFFF"/>
                </a:solidFill>
                <a:latin typeface="Poppins Bold"/>
                <a:ea typeface="Poppins Bold"/>
                <a:cs typeface="Poppins Bold"/>
                <a:sym typeface="Poppins Bold"/>
              </a:rPr>
              <a:t>GIAO DIỆN DANH SÁCH CÔNG VIỆC ĐANG TUYỂN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00FF">
                <a:alpha val="100000"/>
              </a:srgbClr>
            </a:gs>
            <a:gs pos="33333">
              <a:srgbClr val="00E8FF">
                <a:alpha val="100000"/>
              </a:srgbClr>
            </a:gs>
            <a:gs pos="66667">
              <a:srgbClr val="0F0059">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481308" y="207546"/>
            <a:ext cx="11301259" cy="6173313"/>
          </a:xfrm>
          <a:custGeom>
            <a:avLst/>
            <a:gdLst/>
            <a:ahLst/>
            <a:cxnLst/>
            <a:rect r="r" b="b" t="t" l="l"/>
            <a:pathLst>
              <a:path h="6173313" w="11301259">
                <a:moveTo>
                  <a:pt x="0" y="0"/>
                </a:moveTo>
                <a:lnTo>
                  <a:pt x="11301259" y="0"/>
                </a:lnTo>
                <a:lnTo>
                  <a:pt x="11301259" y="6173312"/>
                </a:lnTo>
                <a:lnTo>
                  <a:pt x="0" y="6173312"/>
                </a:lnTo>
                <a:lnTo>
                  <a:pt x="0" y="0"/>
                </a:lnTo>
                <a:close/>
              </a:path>
            </a:pathLst>
          </a:custGeom>
          <a:blipFill>
            <a:blip r:embed="rId2"/>
            <a:stretch>
              <a:fillRect l="0" t="0" r="0" b="0"/>
            </a:stretch>
          </a:blipFill>
        </p:spPr>
      </p:sp>
      <p:sp>
        <p:nvSpPr>
          <p:cNvPr name="Freeform 3" id="3"/>
          <p:cNvSpPr/>
          <p:nvPr/>
        </p:nvSpPr>
        <p:spPr>
          <a:xfrm flipH="false" flipV="false" rot="0">
            <a:off x="6481308" y="4117626"/>
            <a:ext cx="11301259" cy="6130933"/>
          </a:xfrm>
          <a:custGeom>
            <a:avLst/>
            <a:gdLst/>
            <a:ahLst/>
            <a:cxnLst/>
            <a:rect r="r" b="b" t="t" l="l"/>
            <a:pathLst>
              <a:path h="6130933" w="11301259">
                <a:moveTo>
                  <a:pt x="0" y="0"/>
                </a:moveTo>
                <a:lnTo>
                  <a:pt x="11301259" y="0"/>
                </a:lnTo>
                <a:lnTo>
                  <a:pt x="11301259" y="6130933"/>
                </a:lnTo>
                <a:lnTo>
                  <a:pt x="0" y="6130933"/>
                </a:lnTo>
                <a:lnTo>
                  <a:pt x="0" y="0"/>
                </a:lnTo>
                <a:close/>
              </a:path>
            </a:pathLst>
          </a:custGeom>
          <a:blipFill>
            <a:blip r:embed="rId3"/>
            <a:stretch>
              <a:fillRect l="0" t="0" r="0" b="0"/>
            </a:stretch>
          </a:blipFill>
        </p:spPr>
      </p:sp>
      <p:sp>
        <p:nvSpPr>
          <p:cNvPr name="TextBox 4" id="4"/>
          <p:cNvSpPr txBox="true"/>
          <p:nvPr/>
        </p:nvSpPr>
        <p:spPr>
          <a:xfrm rot="0">
            <a:off x="241881" y="2824934"/>
            <a:ext cx="6005728" cy="3725727"/>
          </a:xfrm>
          <a:prstGeom prst="rect">
            <a:avLst/>
          </a:prstGeom>
        </p:spPr>
        <p:txBody>
          <a:bodyPr anchor="t" rtlCol="false" tIns="0" lIns="0" bIns="0" rIns="0">
            <a:spAutoFit/>
          </a:bodyPr>
          <a:lstStyle/>
          <a:p>
            <a:pPr algn="ctr">
              <a:lnSpc>
                <a:spcPts val="7221"/>
              </a:lnSpc>
            </a:pPr>
            <a:r>
              <a:rPr lang="en-US" b="true" sz="6018">
                <a:solidFill>
                  <a:srgbClr val="FFFFFF"/>
                </a:solidFill>
                <a:latin typeface="Poppins Bold"/>
                <a:ea typeface="Poppins Bold"/>
                <a:cs typeface="Poppins Bold"/>
                <a:sym typeface="Poppins Bold"/>
              </a:rPr>
              <a:t>GIAO DIỆN ĐĂNG TUYỂN THÊM CÔNG VIỆC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DAGZWTbts6U</dc:identifier>
  <dcterms:modified xsi:type="dcterms:W3CDTF">2011-08-01T06:04:30Z</dcterms:modified>
  <cp:revision>1</cp:revision>
  <dc:title>Black and Blue Modern IT Solutions &amp; Technology Presentation</dc:title>
</cp:coreProperties>
</file>